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25"/>
  </p:notesMasterIdLst>
  <p:handoutMasterIdLst>
    <p:handoutMasterId r:id="rId26"/>
  </p:handoutMasterIdLst>
  <p:sldIdLst>
    <p:sldId id="404" r:id="rId2"/>
    <p:sldId id="406" r:id="rId3"/>
    <p:sldId id="399" r:id="rId4"/>
    <p:sldId id="362" r:id="rId5"/>
    <p:sldId id="515" r:id="rId6"/>
    <p:sldId id="301" r:id="rId7"/>
    <p:sldId id="553" r:id="rId8"/>
    <p:sldId id="554" r:id="rId9"/>
    <p:sldId id="670" r:id="rId10"/>
    <p:sldId id="672" r:id="rId11"/>
    <p:sldId id="567" r:id="rId12"/>
    <p:sldId id="665" r:id="rId13"/>
    <p:sldId id="617" r:id="rId14"/>
    <p:sldId id="674" r:id="rId15"/>
    <p:sldId id="641" r:id="rId16"/>
    <p:sldId id="529" r:id="rId17"/>
    <p:sldId id="671" r:id="rId18"/>
    <p:sldId id="492" r:id="rId19"/>
    <p:sldId id="669" r:id="rId20"/>
    <p:sldId id="379" r:id="rId21"/>
    <p:sldId id="675" r:id="rId22"/>
    <p:sldId id="676" r:id="rId23"/>
    <p:sldId id="415" r:id="rId24"/>
  </p:sldIdLst>
  <p:sldSz cx="9144000" cy="6858000" type="screen4x3"/>
  <p:notesSz cx="6954838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6600CC"/>
    <a:srgbClr val="009900"/>
    <a:srgbClr val="33CC33"/>
    <a:srgbClr val="461E64"/>
    <a:srgbClr val="000000"/>
    <a:srgbClr val="00336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595" autoAdjust="0"/>
  </p:normalViewPr>
  <p:slideViewPr>
    <p:cSldViewPr>
      <p:cViewPr varScale="1">
        <p:scale>
          <a:sx n="134" d="100"/>
          <a:sy n="134" d="100"/>
        </p:scale>
        <p:origin x="-14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A27661-3F83-4515-A29F-B322AEAF905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</dgm:pt>
    <dgm:pt modelId="{2FF5727E-5273-4E3E-ABBE-5150D504A22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Arial" charset="0"/>
              <a:cs typeface="Arial" charset="0"/>
            </a:rPr>
            <a:t>IRP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Arial" charset="0"/>
              <a:cs typeface="Arial" charset="0"/>
            </a:rPr>
            <a:t>University of Wisconsin-Madison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University resources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Technical expertise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Long time horizon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Funding</a:t>
          </a:r>
        </a:p>
      </dgm:t>
    </dgm:pt>
    <dgm:pt modelId="{3E24842E-FE9D-4DFA-953B-5C72700B93AC}" type="parTrans" cxnId="{385A9819-5504-4B2E-9C5B-A7A1C6E6DA24}">
      <dgm:prSet/>
      <dgm:spPr/>
      <dgm:t>
        <a:bodyPr/>
        <a:lstStyle/>
        <a:p>
          <a:endParaRPr lang="en-US"/>
        </a:p>
      </dgm:t>
    </dgm:pt>
    <dgm:pt modelId="{169F0611-932C-470C-AA56-001B55724C37}" type="sibTrans" cxnId="{385A9819-5504-4B2E-9C5B-A7A1C6E6DA24}">
      <dgm:prSet/>
      <dgm:spPr/>
      <dgm:t>
        <a:bodyPr/>
        <a:lstStyle/>
        <a:p>
          <a:endParaRPr lang="en-US"/>
        </a:p>
      </dgm:t>
    </dgm:pt>
    <dgm:pt modelId="{839E63B8-9ED5-41A6-9CF8-2697277149C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Arial" charset="0"/>
              <a:cs typeface="Arial" charset="0"/>
            </a:rPr>
            <a:t>Wisconsin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Arial" charset="0"/>
              <a:cs typeface="Arial" charset="0"/>
            </a:rPr>
            <a:t>State Agencies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Policy issues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Innovative programs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Real-world experience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Data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Funding </a:t>
          </a:r>
        </a:p>
      </dgm:t>
    </dgm:pt>
    <dgm:pt modelId="{3B89ADCD-5260-48CE-8378-24ED66EEA23F}" type="parTrans" cxnId="{C8CE3DC7-7654-4A64-B5BE-3E97412F86C0}">
      <dgm:prSet/>
      <dgm:spPr/>
      <dgm:t>
        <a:bodyPr/>
        <a:lstStyle/>
        <a:p>
          <a:endParaRPr lang="en-US"/>
        </a:p>
      </dgm:t>
    </dgm:pt>
    <dgm:pt modelId="{5A76619D-2390-4DB0-BECE-3FEE886CA405}" type="sibTrans" cxnId="{C8CE3DC7-7654-4A64-B5BE-3E97412F86C0}">
      <dgm:prSet/>
      <dgm:spPr/>
      <dgm:t>
        <a:bodyPr/>
        <a:lstStyle/>
        <a:p>
          <a:endParaRPr lang="en-US"/>
        </a:p>
      </dgm:t>
    </dgm:pt>
    <dgm:pt modelId="{8CB25D27-EEB6-4305-A333-2A6BE004806F}" type="pres">
      <dgm:prSet presAssocID="{15A27661-3F83-4515-A29F-B322AEAF905E}" presName="cycle" presStyleCnt="0">
        <dgm:presLayoutVars>
          <dgm:dir/>
          <dgm:resizeHandles val="exact"/>
        </dgm:presLayoutVars>
      </dgm:prSet>
      <dgm:spPr/>
    </dgm:pt>
    <dgm:pt modelId="{0796624D-1AB0-46F4-8736-7C86AAE1C284}" type="pres">
      <dgm:prSet presAssocID="{2FF5727E-5273-4E3E-ABBE-5150D504A225}" presName="dummy" presStyleCnt="0"/>
      <dgm:spPr/>
    </dgm:pt>
    <dgm:pt modelId="{840322C2-050C-4195-81AF-5038E444D835}" type="pres">
      <dgm:prSet presAssocID="{2FF5727E-5273-4E3E-ABBE-5150D504A225}" presName="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B43E05-8A55-4A73-9CC4-FADE60D52E43}" type="pres">
      <dgm:prSet presAssocID="{169F0611-932C-470C-AA56-001B55724C37}" presName="sibTrans" presStyleLbl="node1" presStyleIdx="0" presStyleCnt="2"/>
      <dgm:spPr/>
      <dgm:t>
        <a:bodyPr/>
        <a:lstStyle/>
        <a:p>
          <a:endParaRPr lang="en-US"/>
        </a:p>
      </dgm:t>
    </dgm:pt>
    <dgm:pt modelId="{C64F0573-5E5C-4B43-8631-BF691AF80CB4}" type="pres">
      <dgm:prSet presAssocID="{839E63B8-9ED5-41A6-9CF8-2697277149C2}" presName="dummy" presStyleCnt="0"/>
      <dgm:spPr/>
    </dgm:pt>
    <dgm:pt modelId="{E8396ED9-294B-4483-8C65-30194C247BDD}" type="pres">
      <dgm:prSet presAssocID="{839E63B8-9ED5-41A6-9CF8-2697277149C2}" presName="node" presStyleLbl="revTx" presStyleIdx="1" presStyleCnt="2" custScaleX="1192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45C6A0-6EF6-4E93-89BB-F180FFFBCFCB}" type="pres">
      <dgm:prSet presAssocID="{5A76619D-2390-4DB0-BECE-3FEE886CA405}" presName="sibTrans" presStyleLbl="node1" presStyleIdx="1" presStyleCnt="2"/>
      <dgm:spPr/>
      <dgm:t>
        <a:bodyPr/>
        <a:lstStyle/>
        <a:p>
          <a:endParaRPr lang="en-US"/>
        </a:p>
      </dgm:t>
    </dgm:pt>
  </dgm:ptLst>
  <dgm:cxnLst>
    <dgm:cxn modelId="{EF7B7463-7DC4-4B2D-85C8-77B22DD7A91E}" type="presOf" srcId="{15A27661-3F83-4515-A29F-B322AEAF905E}" destId="{8CB25D27-EEB6-4305-A333-2A6BE004806F}" srcOrd="0" destOrd="0" presId="urn:microsoft.com/office/officeart/2005/8/layout/cycle1"/>
    <dgm:cxn modelId="{8BEA3249-C06A-4366-B9FD-E37B20D895D7}" type="presOf" srcId="{2FF5727E-5273-4E3E-ABBE-5150D504A225}" destId="{840322C2-050C-4195-81AF-5038E444D835}" srcOrd="0" destOrd="0" presId="urn:microsoft.com/office/officeart/2005/8/layout/cycle1"/>
    <dgm:cxn modelId="{5B3C0144-5507-4698-B1C2-42419E189E46}" type="presOf" srcId="{169F0611-932C-470C-AA56-001B55724C37}" destId="{9FB43E05-8A55-4A73-9CC4-FADE60D52E43}" srcOrd="0" destOrd="0" presId="urn:microsoft.com/office/officeart/2005/8/layout/cycle1"/>
    <dgm:cxn modelId="{385A9819-5504-4B2E-9C5B-A7A1C6E6DA24}" srcId="{15A27661-3F83-4515-A29F-B322AEAF905E}" destId="{2FF5727E-5273-4E3E-ABBE-5150D504A225}" srcOrd="0" destOrd="0" parTransId="{3E24842E-FE9D-4DFA-953B-5C72700B93AC}" sibTransId="{169F0611-932C-470C-AA56-001B55724C37}"/>
    <dgm:cxn modelId="{C8CE3DC7-7654-4A64-B5BE-3E97412F86C0}" srcId="{15A27661-3F83-4515-A29F-B322AEAF905E}" destId="{839E63B8-9ED5-41A6-9CF8-2697277149C2}" srcOrd="1" destOrd="0" parTransId="{3B89ADCD-5260-48CE-8378-24ED66EEA23F}" sibTransId="{5A76619D-2390-4DB0-BECE-3FEE886CA405}"/>
    <dgm:cxn modelId="{51B8A058-C311-412A-AFAB-C207A4E1BA75}" type="presOf" srcId="{5A76619D-2390-4DB0-BECE-3FEE886CA405}" destId="{BD45C6A0-6EF6-4E93-89BB-F180FFFBCFCB}" srcOrd="0" destOrd="0" presId="urn:microsoft.com/office/officeart/2005/8/layout/cycle1"/>
    <dgm:cxn modelId="{60C0498B-2106-411C-9123-EDF8E8E55C54}" type="presOf" srcId="{839E63B8-9ED5-41A6-9CF8-2697277149C2}" destId="{E8396ED9-294B-4483-8C65-30194C247BDD}" srcOrd="0" destOrd="0" presId="urn:microsoft.com/office/officeart/2005/8/layout/cycle1"/>
    <dgm:cxn modelId="{07285A43-A322-4B9B-A506-88910C8F3812}" type="presParOf" srcId="{8CB25D27-EEB6-4305-A333-2A6BE004806F}" destId="{0796624D-1AB0-46F4-8736-7C86AAE1C284}" srcOrd="0" destOrd="0" presId="urn:microsoft.com/office/officeart/2005/8/layout/cycle1"/>
    <dgm:cxn modelId="{5F2E66AE-0796-46D9-832F-F0D5BCABC8CE}" type="presParOf" srcId="{8CB25D27-EEB6-4305-A333-2A6BE004806F}" destId="{840322C2-050C-4195-81AF-5038E444D835}" srcOrd="1" destOrd="0" presId="urn:microsoft.com/office/officeart/2005/8/layout/cycle1"/>
    <dgm:cxn modelId="{969A5C1D-A819-4ADC-93A0-0E46936AB2C2}" type="presParOf" srcId="{8CB25D27-EEB6-4305-A333-2A6BE004806F}" destId="{9FB43E05-8A55-4A73-9CC4-FADE60D52E43}" srcOrd="2" destOrd="0" presId="urn:microsoft.com/office/officeart/2005/8/layout/cycle1"/>
    <dgm:cxn modelId="{91CD925B-E3DB-4BAD-A1F7-D61A4F20EB5D}" type="presParOf" srcId="{8CB25D27-EEB6-4305-A333-2A6BE004806F}" destId="{C64F0573-5E5C-4B43-8631-BF691AF80CB4}" srcOrd="3" destOrd="0" presId="urn:microsoft.com/office/officeart/2005/8/layout/cycle1"/>
    <dgm:cxn modelId="{320CBCF2-B812-4FE1-AD41-A6AF915DD48E}" type="presParOf" srcId="{8CB25D27-EEB6-4305-A333-2A6BE004806F}" destId="{E8396ED9-294B-4483-8C65-30194C247BDD}" srcOrd="4" destOrd="0" presId="urn:microsoft.com/office/officeart/2005/8/layout/cycle1"/>
    <dgm:cxn modelId="{8380ACCF-EEE7-448B-BFC7-F98EE5FCC9A0}" type="presParOf" srcId="{8CB25D27-EEB6-4305-A333-2A6BE004806F}" destId="{BD45C6A0-6EF6-4E93-89BB-F180FFFBCFCB}" srcOrd="5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0322C2-050C-4195-81AF-5038E444D835}">
      <dsp:nvSpPr>
        <dsp:cNvPr id="0" name=""/>
        <dsp:cNvSpPr/>
      </dsp:nvSpPr>
      <dsp:spPr>
        <a:xfrm>
          <a:off x="4541493" y="1056530"/>
          <a:ext cx="2001738" cy="20017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Arial" charset="0"/>
              <a:cs typeface="Arial" charset="0"/>
            </a:rPr>
            <a:t>IRP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Arial" charset="0"/>
              <a:cs typeface="Arial" charset="0"/>
            </a:rPr>
            <a:t>University of Wisconsin-Madison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University resources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Technical expertise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Long time horizon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Funding</a:t>
          </a:r>
        </a:p>
      </dsp:txBody>
      <dsp:txXfrm>
        <a:off x="4541493" y="1056530"/>
        <a:ext cx="2001738" cy="2001738"/>
      </dsp:txXfrm>
    </dsp:sp>
    <dsp:sp modelId="{9FB43E05-8A55-4A73-9CC4-FADE60D52E43}">
      <dsp:nvSpPr>
        <dsp:cNvPr id="0" name=""/>
        <dsp:cNvSpPr/>
      </dsp:nvSpPr>
      <dsp:spPr>
        <a:xfrm>
          <a:off x="1847046" y="-1691"/>
          <a:ext cx="4118183" cy="4118183"/>
        </a:xfrm>
        <a:prstGeom prst="circularArrow">
          <a:avLst>
            <a:gd name="adj1" fmla="val 9478"/>
            <a:gd name="adj2" fmla="val 684557"/>
            <a:gd name="adj3" fmla="val 7852717"/>
            <a:gd name="adj4" fmla="val 2262727"/>
            <a:gd name="adj5" fmla="val 1105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396ED9-294B-4483-8C65-30194C247BDD}">
      <dsp:nvSpPr>
        <dsp:cNvPr id="0" name=""/>
        <dsp:cNvSpPr/>
      </dsp:nvSpPr>
      <dsp:spPr>
        <a:xfrm>
          <a:off x="1076767" y="1056530"/>
          <a:ext cx="2386292" cy="20017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Arial" charset="0"/>
              <a:cs typeface="Arial" charset="0"/>
            </a:rPr>
            <a:t>Wisconsin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Arial" charset="0"/>
              <a:cs typeface="Arial" charset="0"/>
            </a:rPr>
            <a:t>State Agencies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Policy issues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Innovative programs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Real-world experience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Data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Funding </a:t>
          </a:r>
        </a:p>
      </dsp:txBody>
      <dsp:txXfrm>
        <a:off x="1076767" y="1056530"/>
        <a:ext cx="2386292" cy="2001738"/>
      </dsp:txXfrm>
    </dsp:sp>
    <dsp:sp modelId="{BD45C6A0-6EF6-4E93-89BB-F180FFFBCFCB}">
      <dsp:nvSpPr>
        <dsp:cNvPr id="0" name=""/>
        <dsp:cNvSpPr/>
      </dsp:nvSpPr>
      <dsp:spPr>
        <a:xfrm>
          <a:off x="1847046" y="-1691"/>
          <a:ext cx="4118183" cy="4118183"/>
        </a:xfrm>
        <a:prstGeom prst="circularArrow">
          <a:avLst>
            <a:gd name="adj1" fmla="val 9478"/>
            <a:gd name="adj2" fmla="val 684557"/>
            <a:gd name="adj3" fmla="val 18652717"/>
            <a:gd name="adj4" fmla="val 13062727"/>
            <a:gd name="adj5" fmla="val 1105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1376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0" tIns="46465" rIns="92930" bIns="4646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9467" y="1"/>
            <a:ext cx="301376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0" tIns="46465" rIns="92930" bIns="4646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42030"/>
            <a:ext cx="301376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0" tIns="46465" rIns="92930" bIns="4646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9467" y="8842030"/>
            <a:ext cx="301376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0" tIns="46465" rIns="92930" bIns="4646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7BF2D18-E808-44DB-BB26-8AC749FDA6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710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1376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0" tIns="46465" rIns="92930" bIns="4646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9467" y="1"/>
            <a:ext cx="301376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0" tIns="46465" rIns="92930" bIns="4646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3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98500"/>
            <a:ext cx="4652962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484" y="4421824"/>
            <a:ext cx="556387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0" tIns="46465" rIns="92930" bIns="464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42030"/>
            <a:ext cx="301376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0" tIns="46465" rIns="92930" bIns="4646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9467" y="8842030"/>
            <a:ext cx="301376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0" tIns="46465" rIns="92930" bIns="4646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D80D5D5-DE81-4796-A6AF-931F645003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2914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232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312323" name="Slide Number Placeholder 3"/>
          <p:cNvSpPr txBox="1">
            <a:spLocks noGrp="1"/>
          </p:cNvSpPr>
          <p:nvPr/>
        </p:nvSpPr>
        <p:spPr bwMode="auto">
          <a:xfrm>
            <a:off x="3939467" y="8842030"/>
            <a:ext cx="301376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930" tIns="46465" rIns="92930" bIns="46465" anchor="b"/>
          <a:lstStyle/>
          <a:p>
            <a:pPr algn="r"/>
            <a:fld id="{92A75681-B161-4790-9500-FC4793628B35}" type="slidenum">
              <a:rPr lang="en-US" sz="1200"/>
              <a:pPr algn="r"/>
              <a:t>3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19775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43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314371" name="Slide Number Placeholder 3"/>
          <p:cNvSpPr txBox="1">
            <a:spLocks noGrp="1"/>
          </p:cNvSpPr>
          <p:nvPr/>
        </p:nvSpPr>
        <p:spPr bwMode="auto">
          <a:xfrm>
            <a:off x="3939467" y="8842030"/>
            <a:ext cx="301376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930" tIns="46465" rIns="92930" bIns="46465" anchor="b"/>
          <a:lstStyle/>
          <a:p>
            <a:pPr algn="r"/>
            <a:fld id="{6618D1C3-FBE7-4ACF-9F45-631FF69A03CA}" type="slidenum">
              <a:rPr lang="en-US" sz="1200"/>
              <a:pPr algn="r"/>
              <a:t>4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62932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256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z="1800" dirty="0"/>
          </a:p>
        </p:txBody>
      </p:sp>
      <p:sp>
        <p:nvSpPr>
          <p:cNvPr id="3225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E76451-8103-43C4-B031-1440F2C39DB8}" type="slidenum">
              <a:rPr lang="en-US" smtClean="0"/>
              <a:pPr/>
              <a:t>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24438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1C851CD-47F1-45DF-A660-D8B36D1ACD84}" type="slidenum">
              <a:rPr lang="en-US" altLang="en-US"/>
              <a:pPr eaLnBrk="1" hangingPunct="1"/>
              <a:t>15</a:t>
            </a:fld>
            <a:endParaRPr lang="en-US" altLang="en-US" dirty="0"/>
          </a:p>
        </p:txBody>
      </p:sp>
      <p:sp>
        <p:nvSpPr>
          <p:cNvPr id="13824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138245" name="Slide Number Placeholder 3"/>
          <p:cNvSpPr txBox="1">
            <a:spLocks noGrp="1"/>
          </p:cNvSpPr>
          <p:nvPr/>
        </p:nvSpPr>
        <p:spPr bwMode="auto">
          <a:xfrm>
            <a:off x="3940175" y="8842375"/>
            <a:ext cx="30130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30" tIns="46465" rIns="92930" bIns="46465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0E329E6-0C68-47FD-B5D9-5816FB6CA09A}" type="slidenum">
              <a:rPr lang="en-US" altLang="en-US" sz="1200"/>
              <a:pPr algn="r" eaLnBrk="1" hangingPunct="1"/>
              <a:t>15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1180908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280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z="1800" dirty="0"/>
          </a:p>
        </p:txBody>
      </p:sp>
      <p:sp>
        <p:nvSpPr>
          <p:cNvPr id="332803" name="Slide Number Placeholder 3"/>
          <p:cNvSpPr txBox="1">
            <a:spLocks noGrp="1"/>
          </p:cNvSpPr>
          <p:nvPr/>
        </p:nvSpPr>
        <p:spPr bwMode="auto">
          <a:xfrm>
            <a:off x="3939466" y="8842029"/>
            <a:ext cx="301376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930" tIns="46465" rIns="92930" bIns="46465" anchor="b"/>
          <a:lstStyle/>
          <a:p>
            <a:pPr algn="r"/>
            <a:fld id="{3CAB6415-B613-4A7A-ADCF-7C96747398CC}" type="slidenum">
              <a:rPr lang="en-US" sz="1200"/>
              <a:pPr algn="r"/>
              <a:t>19</a:t>
            </a:fld>
            <a:endParaRPr 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57200" y="1524000"/>
            <a:ext cx="8229600" cy="0"/>
          </a:xfrm>
          <a:prstGeom prst="line">
            <a:avLst/>
          </a:prstGeom>
          <a:ln w="50800">
            <a:solidFill>
              <a:srgbClr val="B712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267200"/>
            <a:ext cx="6400800" cy="1752600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581775" y="632460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362200" y="6356350"/>
            <a:ext cx="4114800" cy="365125"/>
          </a:xfrm>
          <a:prstGeom prst="rect">
            <a:avLst/>
          </a:prstGeom>
        </p:spPr>
        <p:txBody>
          <a:bodyPr anchor="b"/>
          <a:lstStyle>
            <a:lvl1pPr algn="ctr">
              <a:defRPr sz="1200" b="1" i="1">
                <a:solidFill>
                  <a:schemeClr val="bg1"/>
                </a:solidFill>
                <a:latin typeface="Adobe Garamond Pro Bold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           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6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967D581-7158-44F4-AD94-DFEE0F1494F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367793" y="6463099"/>
            <a:ext cx="4114800" cy="276999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 dirty="0" smtClean="0">
                <a:solidFill>
                  <a:srgbClr val="B71234"/>
                </a:solidFill>
                <a:latin typeface="Adobe Garamond Pro Bold" pitchFamily="18" charset="0"/>
              </a:rPr>
              <a:t>Research </a:t>
            </a:r>
            <a:r>
              <a:rPr lang="en-US" sz="1200" b="1" i="1" dirty="0" smtClean="0">
                <a:solidFill>
                  <a:schemeClr val="tx1"/>
                </a:solidFill>
                <a:latin typeface="Adobe Garamond Pro Bold" pitchFamily="18" charset="0"/>
              </a:rPr>
              <a:t>|</a:t>
            </a:r>
            <a:r>
              <a:rPr lang="en-US" sz="1200" b="1" i="1" dirty="0" smtClean="0">
                <a:solidFill>
                  <a:srgbClr val="B71234"/>
                </a:solidFill>
                <a:latin typeface="Adobe Garamond Pro Bold" pitchFamily="18" charset="0"/>
              </a:rPr>
              <a:t> Training </a:t>
            </a:r>
            <a:r>
              <a:rPr lang="en-US" sz="1200" b="1" i="1" dirty="0" smtClean="0">
                <a:solidFill>
                  <a:schemeClr val="tx1"/>
                </a:solidFill>
                <a:latin typeface="Adobe Garamond Pro Bold" pitchFamily="18" charset="0"/>
              </a:rPr>
              <a:t>|</a:t>
            </a:r>
            <a:r>
              <a:rPr lang="en-US" sz="1200" b="1" i="1" dirty="0" smtClean="0">
                <a:solidFill>
                  <a:srgbClr val="B71234"/>
                </a:solidFill>
                <a:latin typeface="Adobe Garamond Pro Bold" pitchFamily="18" charset="0"/>
              </a:rPr>
              <a:t> Policy </a:t>
            </a:r>
            <a:r>
              <a:rPr lang="en-US" sz="1200" b="1" i="1" dirty="0" smtClean="0">
                <a:solidFill>
                  <a:schemeClr val="tx1"/>
                </a:solidFill>
                <a:latin typeface="Adobe Garamond Pro Bold" pitchFamily="18" charset="0"/>
              </a:rPr>
              <a:t>|</a:t>
            </a:r>
            <a:r>
              <a:rPr lang="en-US" sz="1200" b="1" i="1" dirty="0" smtClean="0">
                <a:solidFill>
                  <a:srgbClr val="B71234"/>
                </a:solidFill>
                <a:latin typeface="Adobe Garamond Pro Bold" pitchFamily="18" charset="0"/>
              </a:rPr>
              <a:t> Practice</a:t>
            </a:r>
            <a:endParaRPr lang="en-US" dirty="0">
              <a:solidFill>
                <a:srgbClr val="B71234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0475"/>
            <a:ext cx="2667000" cy="1275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602564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57200" y="1371600"/>
            <a:ext cx="8229600" cy="0"/>
          </a:xfrm>
          <a:prstGeom prst="line">
            <a:avLst/>
          </a:prstGeom>
          <a:ln w="50800">
            <a:solidFill>
              <a:srgbClr val="B712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721" y="1600200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581775" y="632460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smtClean="0"/>
              <a:t>                         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6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6096000"/>
            <a:ext cx="1295400" cy="619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971115"/>
      </p:ext>
    </p:extLst>
  </p:cSld>
  <p:clrMapOvr>
    <a:masterClrMapping/>
  </p:clrMapOvr>
  <p:transition xmlns:p14="http://schemas.microsoft.com/office/powerpoint/2010/main"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           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41A8B-7DAE-4613-9F20-1B660CDA6E1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41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8E730ADC-E180-4A58-AB0E-AD63A88AAAC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662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alphaModFix amt="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62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43DF0D25-3C88-44A1-B3FB-C5B98F31204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7" r:id="rId3"/>
    <p:sldLayoutId id="2147483708" r:id="rId4"/>
  </p:sldLayoutIdLst>
  <p:transition xmlns:p14="http://schemas.microsoft.com/office/powerpoint/2010/main" spd="med">
    <p:fade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jennifer.noyes@wisc.edu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057400"/>
            <a:ext cx="7772400" cy="1752600"/>
          </a:xfrm>
        </p:spPr>
        <p:txBody>
          <a:bodyPr>
            <a:noAutofit/>
          </a:bodyPr>
          <a:lstStyle/>
          <a:p>
            <a:r>
              <a:rPr lang="en-US" sz="3800" dirty="0" smtClean="0"/>
              <a:t>Using Linked Administrative Data to Inform Policy and Practice:</a:t>
            </a:r>
            <a:br>
              <a:rPr lang="en-US" sz="3800" dirty="0" smtClean="0"/>
            </a:br>
            <a:r>
              <a:rPr lang="en-US" sz="3800" dirty="0" smtClean="0"/>
              <a:t>The Wisconsin Experience</a:t>
            </a:r>
            <a:endParaRPr lang="en-US" sz="3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038600"/>
            <a:ext cx="6400800" cy="1752600"/>
          </a:xfrm>
        </p:spPr>
        <p:txBody>
          <a:bodyPr/>
          <a:lstStyle/>
          <a:p>
            <a:r>
              <a:rPr lang="en-US" sz="2200" dirty="0" smtClean="0"/>
              <a:t>Jennifer L. Noyes</a:t>
            </a:r>
          </a:p>
          <a:p>
            <a:endParaRPr lang="en-US" sz="2200" dirty="0" smtClean="0"/>
          </a:p>
          <a:p>
            <a:r>
              <a:rPr lang="en-US" sz="2200" dirty="0" smtClean="0"/>
              <a:t>Workshop on the Potential for Research Using Linked, Census, Survey, and Administrative Data to Assess the Longer Term Effects of Policy </a:t>
            </a:r>
          </a:p>
          <a:p>
            <a:r>
              <a:rPr lang="en-US" sz="2200" dirty="0" smtClean="0"/>
              <a:t>May 9, 2016 </a:t>
            </a:r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7D581-7158-44F4-AD94-DFEE0F1494FC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718674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Very Flexible, Many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en-US" sz="3000" dirty="0" smtClean="0"/>
              <a:t>Options include, at a point in time and/or over time:</a:t>
            </a:r>
          </a:p>
          <a:p>
            <a:pPr marL="742950" lvl="2" indent="-342900"/>
            <a:r>
              <a:rPr lang="en-US" sz="2600" dirty="0" smtClean="0"/>
              <a:t>Measuring participation across programs</a:t>
            </a:r>
          </a:p>
          <a:p>
            <a:pPr marL="742950" lvl="2" indent="-342900"/>
            <a:r>
              <a:rPr lang="en-US" sz="2600" dirty="0" smtClean="0"/>
              <a:t>Understanding relationships  between programs</a:t>
            </a:r>
          </a:p>
          <a:p>
            <a:pPr marL="742950" lvl="2" indent="-342900"/>
            <a:r>
              <a:rPr lang="en-US" altLang="en-US" sz="2600" dirty="0" smtClean="0"/>
              <a:t>Measuring the effect of policies</a:t>
            </a:r>
          </a:p>
          <a:p>
            <a:pPr marL="742950" lvl="2" indent="-342900"/>
            <a:r>
              <a:rPr lang="en-US" sz="2600" dirty="0" smtClean="0"/>
              <a:t>Analyzing outcomes by population 	</a:t>
            </a:r>
            <a:endParaRPr lang="en-US" altLang="en-US" sz="2600" dirty="0" smtClean="0"/>
          </a:p>
          <a:p>
            <a:pPr marL="742950" lvl="2" indent="-342900"/>
            <a:r>
              <a:rPr lang="en-US" altLang="en-US" sz="2600" dirty="0" smtClean="0"/>
              <a:t>Understanding family composition</a:t>
            </a:r>
          </a:p>
          <a:p>
            <a:pPr marL="742950" lvl="2" indent="-342900"/>
            <a:r>
              <a:rPr lang="en-US" sz="2600" dirty="0" smtClean="0"/>
              <a:t>Understanding within person and intergenerational </a:t>
            </a:r>
            <a:r>
              <a:rPr lang="en-US" sz="2600" dirty="0"/>
              <a:t>p</a:t>
            </a:r>
            <a:r>
              <a:rPr lang="en-US" sz="2600" dirty="0" smtClean="0"/>
              <a:t>rogram participation </a:t>
            </a:r>
            <a:r>
              <a:rPr lang="en-US" sz="2600" dirty="0"/>
              <a:t>d</a:t>
            </a:r>
            <a:r>
              <a:rPr lang="en-US" sz="2600" dirty="0" smtClean="0"/>
              <a:t>ynamics</a:t>
            </a:r>
          </a:p>
          <a:p>
            <a:pPr marL="342900" lvl="1" indent="-342900">
              <a:buFont typeface="Arial" charset="0"/>
              <a:buChar char="•"/>
            </a:pPr>
            <a:endParaRPr lang="en-US" altLang="en-US" sz="2400" b="1" dirty="0" smtClean="0"/>
          </a:p>
          <a:p>
            <a:pPr marL="342900" lvl="1" indent="-342900">
              <a:buFont typeface="Arial" charset="0"/>
              <a:buChar char="•"/>
            </a:pPr>
            <a:endParaRPr lang="en-US" sz="2600" dirty="0" smtClean="0"/>
          </a:p>
          <a:p>
            <a:pPr marL="342900" lvl="1" indent="-342900">
              <a:buFont typeface="Arial" charset="0"/>
              <a:buChar char="•"/>
            </a:pPr>
            <a:endParaRPr lang="en-US" sz="2600" dirty="0" smtClean="0"/>
          </a:p>
          <a:p>
            <a:pPr marL="342900" lvl="1" indent="-342900">
              <a:buFont typeface="Arial" charset="0"/>
              <a:buChar char="•"/>
            </a:pPr>
            <a:endParaRPr lang="en-US" sz="2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638652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Example: Disconnection</a:t>
            </a:r>
            <a:endParaRPr lang="en-US" dirty="0"/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What are the reasons why program participants become “disconnected” from programs? </a:t>
            </a:r>
          </a:p>
          <a:p>
            <a:pPr lvl="1" eaLnBrk="1" hangingPunct="1"/>
            <a:r>
              <a:rPr lang="en-US" altLang="en-US" dirty="0" smtClean="0"/>
              <a:t>Moved-up:  experiencing increases in formal earnings (in UI system records)</a:t>
            </a:r>
          </a:p>
          <a:p>
            <a:pPr lvl="1" eaLnBrk="1" hangingPunct="1"/>
            <a:r>
              <a:rPr lang="en-US" altLang="en-US" dirty="0" smtClean="0"/>
              <a:t>Aged out:  experiencing youngest child aging out of eligibility for key programs (potentially relevant for households with children)</a:t>
            </a:r>
          </a:p>
          <a:p>
            <a:pPr lvl="1" eaLnBrk="1" hangingPunct="1"/>
            <a:r>
              <a:rPr lang="en-US" altLang="en-US" dirty="0" smtClean="0"/>
              <a:t>Locked up: were incarcerated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D4FD43A-F8C2-4709-BF88-2AF850B82710}" type="slidenum">
              <a:rPr lang="en-US" altLang="en-US">
                <a:solidFill>
                  <a:srgbClr val="7F7F7F"/>
                </a:solidFill>
              </a:rPr>
              <a:pPr eaLnBrk="1" hangingPunct="1"/>
              <a:t>11</a:t>
            </a:fld>
            <a:endParaRPr lang="en-US" alt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121645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</a:t>
            </a:r>
            <a:br>
              <a:rPr lang="en-US" dirty="0" smtClean="0"/>
            </a:br>
            <a:r>
              <a:rPr lang="en-US" dirty="0" smtClean="0"/>
              <a:t>Child Welfare and Child Support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effect of child support income on the risk of maltreatment?</a:t>
            </a:r>
          </a:p>
          <a:p>
            <a:r>
              <a:rPr lang="en-US" dirty="0" smtClean="0"/>
              <a:t>How often are parents charged child support to offset costs? How often do they pay?</a:t>
            </a:r>
          </a:p>
          <a:p>
            <a:r>
              <a:rPr lang="en-US" dirty="0" smtClean="0"/>
              <a:t>Do child support orders to offset costs delay reunification?  Or, do they motivate change by parents?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8A99-9CCC-4051-BB1D-887925CD0E9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912068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Example: Child Support Orders of Incarcerated Noncustodial  </a:t>
            </a:r>
            <a:endParaRPr lang="en-US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454025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Will NCPs with suspended orders during incarceration have </a:t>
            </a:r>
            <a:r>
              <a:rPr lang="en-US" altLang="en-US" b="1" i="1" dirty="0" smtClean="0"/>
              <a:t>better</a:t>
            </a:r>
            <a:r>
              <a:rPr lang="en-US" altLang="en-US" dirty="0" smtClean="0"/>
              <a:t> post-incarceration outcomes?</a:t>
            </a:r>
          </a:p>
          <a:p>
            <a:pPr lvl="1" eaLnBrk="1" hangingPunct="1"/>
            <a:r>
              <a:rPr lang="en-US" altLang="en-US" dirty="0" smtClean="0"/>
              <a:t>Reduced arrears (a mechanical effect)</a:t>
            </a:r>
          </a:p>
          <a:p>
            <a:pPr lvl="1" eaLnBrk="1" hangingPunct="1"/>
            <a:r>
              <a:rPr lang="en-US" altLang="en-US" dirty="0" smtClean="0"/>
              <a:t>Improved child support compliance</a:t>
            </a:r>
          </a:p>
          <a:p>
            <a:pPr lvl="1" eaLnBrk="1" hangingPunct="1"/>
            <a:r>
              <a:rPr lang="en-US" altLang="en-US" dirty="0" smtClean="0"/>
              <a:t>Higher earnings in the formal economy</a:t>
            </a:r>
          </a:p>
          <a:p>
            <a:r>
              <a:rPr lang="en-US" altLang="en-US" sz="2800" dirty="0" smtClean="0"/>
              <a:t>Compared outcomes: </a:t>
            </a:r>
          </a:p>
          <a:p>
            <a:pPr lvl="1"/>
            <a:r>
              <a:rPr lang="en-US" altLang="en-US" sz="2400" i="1" dirty="0" smtClean="0"/>
              <a:t>Before/after</a:t>
            </a:r>
            <a:r>
              <a:rPr lang="en-US" altLang="en-US" sz="2400" dirty="0" smtClean="0"/>
              <a:t> policy implementation</a:t>
            </a:r>
          </a:p>
          <a:p>
            <a:pPr lvl="1"/>
            <a:r>
              <a:rPr lang="en-US" altLang="en-US" sz="2400" i="1" dirty="0" smtClean="0"/>
              <a:t>Milwaukee/Non-participating </a:t>
            </a:r>
            <a:r>
              <a:rPr lang="en-US" altLang="en-US" sz="2400" dirty="0" smtClean="0"/>
              <a:t>counties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lvl="1" eaLnBrk="1" hangingPunct="1"/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EE9172D-092D-4D4C-9DC8-5F9A2E9D1519}" type="slidenum">
              <a:rPr lang="en-US" altLang="en-US" smtClean="0">
                <a:solidFill>
                  <a:srgbClr val="7F7F7F"/>
                </a:solidFill>
              </a:rPr>
              <a:pPr eaLnBrk="1" hangingPunct="1"/>
              <a:t>13</a:t>
            </a:fld>
            <a:endParaRPr lang="en-US" alt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789794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Example: Child Welfare and Education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relationship between out of home placement and academic achievement for children in grades 3 through 8? </a:t>
            </a:r>
          </a:p>
          <a:p>
            <a:r>
              <a:rPr lang="en-US" dirty="0" smtClean="0"/>
              <a:t>Does academic achievement vary by placement characteristics?</a:t>
            </a:r>
          </a:p>
          <a:p>
            <a:r>
              <a:rPr lang="en-US" dirty="0" smtClean="0"/>
              <a:t>What is the relative strength of the relationship between school quality versus stability and educational outcomes for children in an out of home placement?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617146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AutoShap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dirty="0" smtClean="0"/>
              <a:t>Example: What is the </a:t>
            </a:r>
            <a:r>
              <a:rPr lang="en-US" sz="3200" dirty="0"/>
              <a:t>e</a:t>
            </a:r>
            <a:r>
              <a:rPr lang="en-US" sz="3200" dirty="0" smtClean="0"/>
              <a:t>xperience of children born to </a:t>
            </a:r>
            <a:r>
              <a:rPr lang="en-US" sz="3200" dirty="0"/>
              <a:t>u</a:t>
            </a:r>
            <a:r>
              <a:rPr lang="en-US" sz="3200" dirty="0" smtClean="0"/>
              <a:t>nmarried parents?  </a:t>
            </a:r>
          </a:p>
        </p:txBody>
      </p:sp>
      <p:graphicFrame>
        <p:nvGraphicFramePr>
          <p:cNvPr id="116739" name="Object 9"/>
          <p:cNvGraphicFramePr>
            <a:graphicFrameLocks noGrp="1" noChangeAspect="1"/>
          </p:cNvGraphicFramePr>
          <p:nvPr>
            <p:ph idx="1"/>
          </p:nvPr>
        </p:nvGraphicFramePr>
        <p:xfrm>
          <a:off x="550863" y="1600200"/>
          <a:ext cx="8034337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Chart" r:id="rId4" imgW="9029726" imgH="5086209" progId="Excel.Chart.8">
                  <p:embed/>
                </p:oleObj>
              </mc:Choice>
              <mc:Fallback>
                <p:oleObj name="Chart" r:id="rId4" imgW="9029726" imgH="5086209" progId="Excel.Char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3" y="1600200"/>
                        <a:ext cx="8034337" cy="452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72000" y="6172200"/>
            <a:ext cx="4040188" cy="474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1400" i="1" dirty="0">
                <a:latin typeface="Arial" charset="0"/>
                <a:cs typeface="+mn-cs"/>
              </a:rPr>
              <a:t>                         </a:t>
            </a:r>
            <a:endParaRPr lang="en-US" sz="1400" i="1" dirty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116741" name="Text Box 6"/>
          <p:cNvSpPr txBox="1">
            <a:spLocks noChangeArrowheads="1"/>
          </p:cNvSpPr>
          <p:nvPr/>
        </p:nvSpPr>
        <p:spPr bwMode="auto">
          <a:xfrm>
            <a:off x="7070725" y="4724400"/>
            <a:ext cx="207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rgbClr val="000000"/>
                </a:solidFill>
              </a:rPr>
              <a:t>No siblings</a:t>
            </a:r>
          </a:p>
        </p:txBody>
      </p:sp>
      <p:sp>
        <p:nvSpPr>
          <p:cNvPr id="116742" name="Text Box 7"/>
          <p:cNvSpPr txBox="1">
            <a:spLocks noChangeArrowheads="1"/>
          </p:cNvSpPr>
          <p:nvPr/>
        </p:nvSpPr>
        <p:spPr bwMode="auto">
          <a:xfrm>
            <a:off x="7086600" y="3962400"/>
            <a:ext cx="1889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rgbClr val="000000"/>
                </a:solidFill>
              </a:rPr>
              <a:t>Only Full Sibs</a:t>
            </a:r>
          </a:p>
        </p:txBody>
      </p:sp>
      <p:sp>
        <p:nvSpPr>
          <p:cNvPr id="116743" name="Text Box 8"/>
          <p:cNvSpPr txBox="1">
            <a:spLocks noChangeArrowheads="1"/>
          </p:cNvSpPr>
          <p:nvPr/>
        </p:nvSpPr>
        <p:spPr bwMode="auto">
          <a:xfrm>
            <a:off x="7086600" y="3505200"/>
            <a:ext cx="1749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rgbClr val="000000"/>
                </a:solidFill>
              </a:rPr>
              <a:t>Mom half sibs</a:t>
            </a:r>
          </a:p>
        </p:txBody>
      </p:sp>
      <p:sp>
        <p:nvSpPr>
          <p:cNvPr id="116744" name="Rectangle 9"/>
          <p:cNvSpPr>
            <a:spLocks noChangeArrowheads="1"/>
          </p:cNvSpPr>
          <p:nvPr/>
        </p:nvSpPr>
        <p:spPr bwMode="auto">
          <a:xfrm>
            <a:off x="7086600" y="2667000"/>
            <a:ext cx="17637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rgbClr val="000000"/>
                </a:solidFill>
              </a:rPr>
              <a:t>Mom &amp; Dad half sibs</a:t>
            </a:r>
          </a:p>
        </p:txBody>
      </p:sp>
      <p:sp>
        <p:nvSpPr>
          <p:cNvPr id="116745" name="Rectangle 10"/>
          <p:cNvSpPr>
            <a:spLocks noChangeArrowheads="1"/>
          </p:cNvSpPr>
          <p:nvPr/>
        </p:nvSpPr>
        <p:spPr bwMode="auto">
          <a:xfrm>
            <a:off x="7086600" y="2057400"/>
            <a:ext cx="1763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rgbClr val="000000"/>
                </a:solidFill>
              </a:rPr>
              <a:t>Dad half sibs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19E678C-A5E7-4CCD-B34F-213FE5AB5C2F}" type="slidenum">
              <a:rPr lang="en-US" altLang="en-US">
                <a:solidFill>
                  <a:srgbClr val="7F7F7F"/>
                </a:solidFill>
              </a:rPr>
              <a:pPr eaLnBrk="1" hangingPunct="1"/>
              <a:t>15</a:t>
            </a:fld>
            <a:endParaRPr lang="en-US" alt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024488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Example:  Child Welfare and Incarceration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proportion of child welfare-involved </a:t>
            </a:r>
            <a:r>
              <a:rPr lang="en-US" dirty="0"/>
              <a:t>children </a:t>
            </a:r>
            <a:r>
              <a:rPr lang="en-US" dirty="0" smtClean="0"/>
              <a:t>have </a:t>
            </a:r>
            <a:r>
              <a:rPr lang="en-US" dirty="0"/>
              <a:t>an incarcerated </a:t>
            </a:r>
            <a:r>
              <a:rPr lang="en-US" dirty="0" smtClean="0"/>
              <a:t>parent? </a:t>
            </a:r>
          </a:p>
          <a:p>
            <a:r>
              <a:rPr lang="en-US" dirty="0" smtClean="0"/>
              <a:t>What proportion </a:t>
            </a:r>
            <a:r>
              <a:rPr lang="en-US" dirty="0"/>
              <a:t>of </a:t>
            </a:r>
            <a:r>
              <a:rPr lang="en-US" dirty="0" smtClean="0"/>
              <a:t>children who were involved in the child welfare system subsequently become incarcerated?</a:t>
            </a:r>
          </a:p>
          <a:p>
            <a:r>
              <a:rPr lang="en-US" dirty="0" smtClean="0"/>
              <a:t>Of currently incarcerated adults, how many were child welfare involved as children? 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103327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514350" lvl="1" indent="-514350">
              <a:buFont typeface="+mj-lt"/>
              <a:buAutoNum type="arabicPeriod"/>
            </a:pPr>
            <a:r>
              <a:rPr lang="en-US" sz="3000" dirty="0" smtClean="0"/>
              <a:t>What administrative data is available to IRP researchers?	</a:t>
            </a:r>
          </a:p>
          <a:p>
            <a:pPr marL="568325" lvl="1" indent="-514350">
              <a:buFont typeface="+mj-lt"/>
              <a:buAutoNum type="arabicPeriod"/>
            </a:pPr>
            <a:r>
              <a:rPr lang="en-US" sz="3000" dirty="0" smtClean="0"/>
              <a:t>How has this data been used?</a:t>
            </a:r>
          </a:p>
          <a:p>
            <a:pPr marL="568325" lvl="1" indent="-514350">
              <a:buFont typeface="+mj-lt"/>
              <a:buAutoNum type="arabicPeriod"/>
            </a:pPr>
            <a:r>
              <a:rPr lang="en-US" sz="3000" dirty="0" smtClean="0">
                <a:solidFill>
                  <a:srgbClr val="800000"/>
                </a:solidFill>
              </a:rPr>
              <a:t>What have we learned that may be useful?</a:t>
            </a:r>
          </a:p>
          <a:p>
            <a:pPr marL="568325" lvl="1" indent="-514350">
              <a:buFont typeface="+mj-lt"/>
              <a:buAutoNum type="arabicPeriod"/>
            </a:pPr>
            <a:r>
              <a:rPr lang="en-US" sz="3000" dirty="0" smtClean="0"/>
              <a:t>How might the proposed intergenerational panel be helpful?</a:t>
            </a:r>
          </a:p>
          <a:p>
            <a:pPr marL="454025" lvl="2" indent="0">
              <a:buNone/>
            </a:pPr>
            <a:endParaRPr lang="en-US" sz="2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255254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Challenge: </a:t>
            </a:r>
            <a:br>
              <a:rPr lang="en-US" dirty="0" smtClean="0"/>
            </a:br>
            <a:r>
              <a:rPr lang="en-US" dirty="0" smtClean="0"/>
              <a:t>Data Not Designed for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Most records not designed with a strict requirement to maintain a single record per individual</a:t>
            </a:r>
          </a:p>
          <a:p>
            <a:r>
              <a:rPr lang="en-US" sz="2200" dirty="0"/>
              <a:t>Each program privileges the data most critical to its mission</a:t>
            </a:r>
          </a:p>
          <a:p>
            <a:pPr lvl="1"/>
            <a:r>
              <a:rPr lang="en-US" sz="2000" dirty="0" smtClean="0"/>
              <a:t>There is no commonly agreed upon set of high quality identifying variables </a:t>
            </a:r>
          </a:p>
          <a:p>
            <a:pPr lvl="1"/>
            <a:r>
              <a:rPr lang="en-US" sz="2000" dirty="0" smtClean="0"/>
              <a:t>Agencies with distinct missions face challenges in determining which data source takes precedence or how conflicts should be resolved</a:t>
            </a:r>
          </a:p>
          <a:p>
            <a:r>
              <a:rPr lang="en-US" sz="2200" dirty="0" smtClean="0"/>
              <a:t>Data sets change over time and historical records of these changes need to be maintained</a:t>
            </a:r>
          </a:p>
          <a:p>
            <a:r>
              <a:rPr lang="en-US" sz="2200" dirty="0" smtClean="0"/>
              <a:t>Access to the data predicated on research being of interest to the data custodian, in compliance with established statutes </a:t>
            </a:r>
            <a:r>
              <a:rPr lang="en-US" sz="2200" smtClean="0"/>
              <a:t>and </a:t>
            </a:r>
            <a:r>
              <a:rPr lang="en-US" sz="2200" smtClean="0"/>
              <a:t>regulations</a:t>
            </a:r>
            <a:endParaRPr lang="en-US" sz="2200" dirty="0" smtClean="0"/>
          </a:p>
          <a:p>
            <a:pPr marL="0" indent="0">
              <a:buNone/>
            </a:pPr>
            <a:endParaRPr lang="en-US" sz="28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508820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7" name="Slide Number Placeholder 4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0898E773-7BC4-4DF1-876C-DEB381E86477}" type="slidenum">
              <a:rPr lang="en-US" sz="2600" b="1">
                <a:solidFill>
                  <a:schemeClr val="bg1"/>
                </a:solidFill>
              </a:rPr>
              <a:pPr/>
              <a:t>19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331778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Considerations:</a:t>
            </a:r>
            <a:br>
              <a:rPr lang="en-US" dirty="0" smtClean="0"/>
            </a:br>
            <a:r>
              <a:rPr lang="en-US" dirty="0" smtClean="0"/>
              <a:t>Data Construction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Whether to use samples or the universe of individuals?</a:t>
            </a:r>
          </a:p>
          <a:p>
            <a:r>
              <a:rPr lang="en-US" sz="2400" dirty="0" smtClean="0"/>
              <a:t>How to structure the data: by individual, case, family unit, or child/adult status?</a:t>
            </a:r>
          </a:p>
          <a:p>
            <a:r>
              <a:rPr lang="en-US" sz="2400" dirty="0" smtClean="0"/>
              <a:t>What are useful identifying variables?</a:t>
            </a:r>
          </a:p>
          <a:p>
            <a:r>
              <a:rPr lang="en-US" sz="2400" dirty="0" smtClean="0"/>
              <a:t>How to pre-process or “clean” administrative data?</a:t>
            </a:r>
          </a:p>
          <a:p>
            <a:r>
              <a:rPr lang="en-US" sz="2400" dirty="0" smtClean="0"/>
              <a:t>How to address considerations of legally accurate data, “fuzzy” matching, over-matching, under-matching, and cross-matching?</a:t>
            </a:r>
          </a:p>
          <a:p>
            <a:r>
              <a:rPr lang="en-US" sz="2400" dirty="0" smtClean="0"/>
              <a:t>How to determine which matching technique to use (deterministic, probabilistic, or a mix of the two)?</a:t>
            </a:r>
          </a:p>
          <a:p>
            <a:r>
              <a:rPr lang="en-US" sz="2400" dirty="0" smtClean="0"/>
              <a:t>How and when to update the data system?</a:t>
            </a:r>
          </a:p>
          <a:p>
            <a:pPr lvl="1"/>
            <a:endParaRPr lang="en-US" sz="2400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8A99-9CCC-4051-BB1D-887925CD0E9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13601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514350" lvl="1" indent="-514350">
              <a:buFont typeface="+mj-lt"/>
              <a:buAutoNum type="arabicPeriod"/>
            </a:pPr>
            <a:r>
              <a:rPr lang="en-US" sz="3000" dirty="0" smtClean="0">
                <a:solidFill>
                  <a:srgbClr val="800000"/>
                </a:solidFill>
              </a:rPr>
              <a:t>What administrative data is available to IRP researchers?	</a:t>
            </a:r>
          </a:p>
          <a:p>
            <a:pPr marL="568325" lvl="1" indent="-514350">
              <a:buFont typeface="+mj-lt"/>
              <a:buAutoNum type="arabicPeriod"/>
            </a:pPr>
            <a:r>
              <a:rPr lang="en-US" sz="3000" dirty="0" smtClean="0"/>
              <a:t>How has this data been used?</a:t>
            </a:r>
          </a:p>
          <a:p>
            <a:pPr marL="568325" lvl="1" indent="-514350">
              <a:buFont typeface="+mj-lt"/>
              <a:buAutoNum type="arabicPeriod"/>
            </a:pPr>
            <a:r>
              <a:rPr lang="en-US" sz="3000" dirty="0" smtClean="0"/>
              <a:t>What have we learned that may be useful?</a:t>
            </a:r>
          </a:p>
          <a:p>
            <a:pPr marL="568325" lvl="1" indent="-514350">
              <a:buFont typeface="+mj-lt"/>
              <a:buAutoNum type="arabicPeriod"/>
            </a:pPr>
            <a:r>
              <a:rPr lang="en-US" sz="3000" dirty="0" smtClean="0"/>
              <a:t>How might the proposed intergenerational panel be helpful?</a:t>
            </a:r>
          </a:p>
          <a:p>
            <a:pPr marL="454025" lvl="2" indent="0">
              <a:buNone/>
            </a:pPr>
            <a:endParaRPr lang="en-US" sz="2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40042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Key Lessons (Out of Many)</a:t>
            </a:r>
          </a:p>
        </p:txBody>
      </p:sp>
      <p:sp>
        <p:nvSpPr>
          <p:cNvPr id="335874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8077200" cy="38766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C</a:t>
            </a:r>
            <a:r>
              <a:rPr lang="en-US" sz="2800" dirty="0" smtClean="0"/>
              <a:t>ollaboration with data custodians has been and will continue to be essential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Examples today crossed Departments of Children and Families, Corrections, Health Services, Public Instruction, Workforce Development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Involvement by an entity that does not “own” any of the programs or the associated data can facilitate probabilistic matching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Infrastructure requires sustained commitment by all parties and significant funding; big “fixed” costs are hard to fund and manage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514350" lvl="1" indent="-514350">
              <a:buFont typeface="+mj-lt"/>
              <a:buAutoNum type="arabicPeriod"/>
            </a:pPr>
            <a:r>
              <a:rPr lang="en-US" sz="3000" dirty="0" smtClean="0"/>
              <a:t>What administrative data is available to IRP researchers?	</a:t>
            </a:r>
          </a:p>
          <a:p>
            <a:pPr marL="857250" lvl="2" indent="-457200"/>
            <a:r>
              <a:rPr lang="en-US" sz="2600" dirty="0" smtClean="0"/>
              <a:t>IRP Data Core</a:t>
            </a:r>
          </a:p>
          <a:p>
            <a:pPr marL="568325" lvl="1" indent="-514350">
              <a:buFont typeface="+mj-lt"/>
              <a:buAutoNum type="arabicPeriod"/>
            </a:pPr>
            <a:r>
              <a:rPr lang="en-US" sz="3000" dirty="0" smtClean="0"/>
              <a:t>How has this data been used?</a:t>
            </a:r>
          </a:p>
          <a:p>
            <a:pPr marL="911225" lvl="2" indent="-457200"/>
            <a:r>
              <a:rPr lang="en-US" sz="2600" dirty="0" smtClean="0"/>
              <a:t>Examples</a:t>
            </a:r>
            <a:endParaRPr lang="en-US" sz="2200" dirty="0" smtClean="0"/>
          </a:p>
          <a:p>
            <a:pPr marL="568325" lvl="1" indent="-514350">
              <a:buFont typeface="+mj-lt"/>
              <a:buAutoNum type="arabicPeriod"/>
            </a:pPr>
            <a:r>
              <a:rPr lang="en-US" sz="3000" dirty="0" smtClean="0"/>
              <a:t>What have we learned that may be useful?</a:t>
            </a:r>
          </a:p>
          <a:p>
            <a:pPr marL="568325" lvl="1" indent="-514350">
              <a:buFont typeface="+mj-lt"/>
              <a:buAutoNum type="arabicPeriod"/>
            </a:pPr>
            <a:r>
              <a:rPr lang="en-US" sz="3000" dirty="0" smtClean="0">
                <a:solidFill>
                  <a:srgbClr val="800000"/>
                </a:solidFill>
              </a:rPr>
              <a:t>How might the proposed intergenerational panel be helpful?</a:t>
            </a:r>
          </a:p>
          <a:p>
            <a:pPr marL="454025" lvl="2" indent="0">
              <a:buNone/>
            </a:pPr>
            <a:endParaRPr lang="en-US" sz="2600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722582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Linking to the AOS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Immediate thoughts:</a:t>
            </a:r>
          </a:p>
          <a:p>
            <a:pPr lvl="1"/>
            <a:r>
              <a:rPr lang="en-US" dirty="0" smtClean="0"/>
              <a:t>“Fill in the gaps”</a:t>
            </a:r>
          </a:p>
          <a:p>
            <a:pPr lvl="2"/>
            <a:r>
              <a:rPr lang="en-US" dirty="0" smtClean="0"/>
              <a:t>Income</a:t>
            </a:r>
            <a:endParaRPr lang="en-US" dirty="0"/>
          </a:p>
          <a:p>
            <a:pPr lvl="2"/>
            <a:r>
              <a:rPr lang="en-US" dirty="0"/>
              <a:t>Education</a:t>
            </a:r>
          </a:p>
          <a:p>
            <a:pPr lvl="2"/>
            <a:r>
              <a:rPr lang="en-US" dirty="0"/>
              <a:t>Occupation</a:t>
            </a:r>
          </a:p>
          <a:p>
            <a:pPr lvl="1"/>
            <a:r>
              <a:rPr lang="en-US" dirty="0" smtClean="0"/>
              <a:t>Track people across “space” (outside of Wisconsin)</a:t>
            </a:r>
          </a:p>
          <a:p>
            <a:pPr lvl="1"/>
            <a:r>
              <a:rPr lang="en-US" dirty="0" smtClean="0"/>
              <a:t>Improve matches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327889"/>
      </p:ext>
    </p:extLst>
  </p:cSld>
  <p:clrMapOvr>
    <a:masterClrMapping/>
  </p:clrMapOvr>
  <p:transition xmlns:p14="http://schemas.microsoft.com/office/powerpoint/2010/main"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Jennifer L. Noyes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800000"/>
                </a:solidFill>
                <a:hlinkClick r:id="rId2"/>
              </a:rPr>
              <a:t>jennifer.noyes@wisc.edu</a:t>
            </a:r>
            <a:endParaRPr lang="en-US" dirty="0" smtClean="0">
              <a:solidFill>
                <a:srgbClr val="800000"/>
              </a:solidFill>
            </a:endParaRP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784079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Slide Number Placeholder 4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C1173DD0-4D81-421F-B788-C2E2730B30E9}" type="slidenum">
              <a:rPr lang="en-US" sz="2600" b="1">
                <a:solidFill>
                  <a:schemeClr val="bg1"/>
                </a:solidFill>
              </a:rPr>
              <a:pPr/>
              <a:t>3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311299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IRP Data Core: Background</a:t>
            </a:r>
          </a:p>
        </p:txBody>
      </p:sp>
      <p:sp>
        <p:nvSpPr>
          <p:cNvPr id="3113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History:</a:t>
            </a:r>
            <a:r>
              <a:rPr lang="en-US" sz="2400" dirty="0" smtClean="0"/>
              <a:t> Evolved from a series of large-scale evaluation projects conducted by IRP for the State of Wisconsin, including the Child Support Demonstration Evaluation CSDE (1997-2006)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Funding:</a:t>
            </a:r>
            <a:r>
              <a:rPr lang="en-US" sz="2400" dirty="0" smtClean="0"/>
              <a:t> Primarily through research projects funded by grants and contracts from state and federal agencies; administrative support from UW-Madison and the IRP Core grant (USDHHS/ASPE)</a:t>
            </a:r>
          </a:p>
          <a:p>
            <a:pPr>
              <a:lnSpc>
                <a:spcPct val="90000"/>
              </a:lnSpc>
            </a:pPr>
            <a:r>
              <a:rPr lang="en-US" sz="2400" b="1" dirty="0" smtClean="0"/>
              <a:t>Purpose:</a:t>
            </a:r>
            <a:r>
              <a:rPr lang="en-US" sz="2400" dirty="0"/>
              <a:t> </a:t>
            </a:r>
            <a:r>
              <a:rPr lang="en-US" sz="2400" dirty="0" smtClean="0"/>
              <a:t>Designed </a:t>
            </a:r>
            <a:r>
              <a:rPr lang="en-US" sz="2400" dirty="0"/>
              <a:t>for </a:t>
            </a:r>
            <a:r>
              <a:rPr lang="en-US" sz="2400" dirty="0" smtClean="0"/>
              <a:t>research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Not “legally” accurate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Not in “real time”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Complements agency approaches to day-to-day program </a:t>
            </a:r>
            <a:r>
              <a:rPr lang="en-US" sz="2000" dirty="0" smtClean="0"/>
              <a:t>management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8" name="Slide Number Placeholder 4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24A2F35C-BE76-4996-AA50-7D4B77D3EA8D}" type="slidenum">
              <a:rPr lang="en-US" sz="2600" b="1">
                <a:solidFill>
                  <a:schemeClr val="bg1"/>
                </a:solidFill>
              </a:rPr>
              <a:pPr/>
              <a:t>4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188429" name="AutoShap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sz="4000" dirty="0" smtClean="0"/>
              <a:t>IRP Data Core: Logic of Collaboration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971541754"/>
              </p:ext>
            </p:extLst>
          </p:nvPr>
        </p:nvGraphicFramePr>
        <p:xfrm>
          <a:off x="838200" y="1981200"/>
          <a:ext cx="76200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1576943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n-US" dirty="0"/>
              <a:t>Collaboration Supports Policy Development and Academic Research</a:t>
            </a: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5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300" dirty="0" smtClean="0"/>
              <a:t>IRP Data Core: Current Wisconsin State </a:t>
            </a:r>
            <a:br>
              <a:rPr lang="en-US" sz="3300" dirty="0" smtClean="0"/>
            </a:br>
            <a:r>
              <a:rPr lang="en-US" sz="3300" dirty="0" smtClean="0"/>
              <a:t>      Administrative Data Resources</a:t>
            </a:r>
            <a:r>
              <a:rPr lang="en-US" sz="3200" dirty="0" smtClean="0"/>
              <a:t>	</a:t>
            </a:r>
          </a:p>
        </p:txBody>
      </p:sp>
      <p:sp>
        <p:nvSpPr>
          <p:cNvPr id="31846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19793"/>
            <a:ext cx="4648200" cy="372427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200" dirty="0" smtClean="0"/>
              <a:t>CORE:</a:t>
            </a:r>
          </a:p>
          <a:p>
            <a:pPr>
              <a:lnSpc>
                <a:spcPct val="90000"/>
              </a:lnSpc>
            </a:pPr>
            <a:r>
              <a:rPr lang="en-US" sz="1800" dirty="0" smtClean="0"/>
              <a:t>AFDC/TANF (CRN, CARES)</a:t>
            </a:r>
          </a:p>
          <a:p>
            <a:pPr>
              <a:lnSpc>
                <a:spcPct val="90000"/>
              </a:lnSpc>
            </a:pPr>
            <a:r>
              <a:rPr lang="en-US" sz="1800" dirty="0" smtClean="0"/>
              <a:t>SNAP/Food Stamps (CRN, CARES)</a:t>
            </a:r>
          </a:p>
          <a:p>
            <a:pPr>
              <a:lnSpc>
                <a:spcPct val="90000"/>
              </a:lnSpc>
            </a:pPr>
            <a:r>
              <a:rPr lang="en-US" sz="1800" dirty="0" smtClean="0"/>
              <a:t>Medicaid/BadgerCare (CRN, CARES)</a:t>
            </a:r>
          </a:p>
          <a:p>
            <a:pPr>
              <a:lnSpc>
                <a:spcPct val="90000"/>
              </a:lnSpc>
            </a:pPr>
            <a:r>
              <a:rPr lang="en-US" sz="1800" dirty="0" smtClean="0"/>
              <a:t>Child Care Subsidy Progra</a:t>
            </a:r>
            <a:r>
              <a:rPr lang="en-US" sz="1800" dirty="0"/>
              <a:t>m</a:t>
            </a:r>
            <a:r>
              <a:rPr lang="en-US" sz="1800" dirty="0" smtClean="0"/>
              <a:t> (CARES)</a:t>
            </a:r>
          </a:p>
          <a:p>
            <a:pPr>
              <a:lnSpc>
                <a:spcPct val="90000"/>
              </a:lnSpc>
            </a:pPr>
            <a:r>
              <a:rPr lang="en-US" sz="1800" dirty="0" smtClean="0"/>
              <a:t>Child Support (KIDS)</a:t>
            </a:r>
          </a:p>
          <a:p>
            <a:pPr>
              <a:lnSpc>
                <a:spcPct val="90000"/>
              </a:lnSpc>
            </a:pPr>
            <a:r>
              <a:rPr lang="en-US" sz="1800" dirty="0" smtClean="0"/>
              <a:t>Unemployment Insurance Benefits (UI)</a:t>
            </a:r>
          </a:p>
          <a:p>
            <a:pPr>
              <a:lnSpc>
                <a:spcPct val="90000"/>
              </a:lnSpc>
            </a:pPr>
            <a:r>
              <a:rPr lang="en-US" sz="1800" dirty="0" smtClean="0"/>
              <a:t>Child Protective Services (WiSACWIS)</a:t>
            </a:r>
          </a:p>
          <a:p>
            <a:pPr>
              <a:lnSpc>
                <a:spcPct val="90000"/>
              </a:lnSpc>
            </a:pPr>
            <a:r>
              <a:rPr lang="en-US" sz="1800" dirty="0" smtClean="0"/>
              <a:t>Incarceration (Dept. of  Corrections)  </a:t>
            </a:r>
          </a:p>
          <a:p>
            <a:pPr>
              <a:lnSpc>
                <a:spcPct val="90000"/>
              </a:lnSpc>
            </a:pPr>
            <a:r>
              <a:rPr lang="en-US" sz="1800" dirty="0" smtClean="0"/>
              <a:t>Milwaukee Jail</a:t>
            </a:r>
          </a:p>
          <a:p>
            <a:pPr>
              <a:lnSpc>
                <a:spcPct val="90000"/>
              </a:lnSpc>
            </a:pPr>
            <a:endParaRPr lang="en-US" sz="2000" i="1" dirty="0" smtClean="0"/>
          </a:p>
        </p:txBody>
      </p:sp>
      <p:sp>
        <p:nvSpPr>
          <p:cNvPr id="318467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078413" y="1452007"/>
            <a:ext cx="4078287" cy="4724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200" dirty="0" smtClean="0"/>
              <a:t>REGULAR </a:t>
            </a:r>
            <a:r>
              <a:rPr lang="en-US" sz="2200" i="1" dirty="0" smtClean="0"/>
              <a:t>MATCH</a:t>
            </a:r>
            <a:r>
              <a:rPr lang="en-US" sz="2000" dirty="0" smtClean="0"/>
              <a:t>:</a:t>
            </a:r>
          </a:p>
          <a:p>
            <a:r>
              <a:rPr lang="en-US" sz="1800" dirty="0" smtClean="0"/>
              <a:t>Wage Records (UI) </a:t>
            </a:r>
          </a:p>
          <a:p>
            <a:r>
              <a:rPr lang="en-US" sz="1800" dirty="0" smtClean="0"/>
              <a:t>Foreclosures (CCAP)</a:t>
            </a:r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SPECIALIZED </a:t>
            </a:r>
            <a:r>
              <a:rPr lang="en-US" sz="2200" i="1" dirty="0" smtClean="0"/>
              <a:t>MATCH</a:t>
            </a:r>
            <a:r>
              <a:rPr lang="en-US" sz="2200" dirty="0" smtClean="0"/>
              <a:t>:</a:t>
            </a:r>
          </a:p>
          <a:p>
            <a:r>
              <a:rPr lang="en-US" sz="1800" dirty="0" smtClean="0"/>
              <a:t>Department of Revenue</a:t>
            </a:r>
          </a:p>
          <a:p>
            <a:r>
              <a:rPr lang="en-US" sz="1800" dirty="0" smtClean="0"/>
              <a:t>Department of Public Instruction</a:t>
            </a:r>
          </a:p>
          <a:p>
            <a:r>
              <a:rPr lang="en-US" sz="1800" dirty="0" smtClean="0"/>
              <a:t>Juvenile Circuit Court Records</a:t>
            </a:r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OTHER </a:t>
            </a:r>
            <a:r>
              <a:rPr lang="en-US" sz="2200" i="1" dirty="0" smtClean="0"/>
              <a:t>MATCHES</a:t>
            </a:r>
            <a:r>
              <a:rPr lang="en-US" sz="2200" dirty="0" smtClean="0"/>
              <a:t>: </a:t>
            </a:r>
          </a:p>
          <a:p>
            <a:r>
              <a:rPr lang="en-US" sz="1800" dirty="0" smtClean="0"/>
              <a:t>SSI records (CARES)</a:t>
            </a:r>
          </a:p>
          <a:p>
            <a:r>
              <a:rPr lang="en-US" sz="1800" dirty="0" smtClean="0"/>
              <a:t>Vital Records (births/paternity) </a:t>
            </a:r>
          </a:p>
          <a:p>
            <a:r>
              <a:rPr lang="en-US" sz="1800" dirty="0" smtClean="0"/>
              <a:t>Circuit Court Records </a:t>
            </a:r>
          </a:p>
          <a:p>
            <a:r>
              <a:rPr lang="en-US" sz="1800" dirty="0" smtClean="0"/>
              <a:t>Family Court Record*</a:t>
            </a:r>
          </a:p>
          <a:p>
            <a:r>
              <a:rPr lang="en-US" sz="1800" dirty="0" smtClean="0"/>
              <a:t>TANF Applicants*</a:t>
            </a:r>
          </a:p>
          <a:p>
            <a:r>
              <a:rPr lang="en-US" sz="1800" dirty="0" smtClean="0"/>
              <a:t>Parent Surveys</a:t>
            </a:r>
          </a:p>
          <a:p>
            <a:pPr>
              <a:buFont typeface="Wingdings" pitchFamily="2" charset="2"/>
              <a:buNone/>
            </a:pPr>
            <a:endParaRPr lang="en-US" sz="2000" dirty="0" smtClean="0"/>
          </a:p>
          <a:p>
            <a:pPr>
              <a:buFont typeface="Wingdings" pitchFamily="2" charset="2"/>
              <a:buNone/>
            </a:pPr>
            <a:endParaRPr lang="en-US" sz="20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5617032"/>
            <a:ext cx="3886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* Not electronic </a:t>
            </a:r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30008336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AutoShap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IRP Data Core: Data Integration</a:t>
            </a:r>
          </a:p>
        </p:txBody>
      </p:sp>
      <p:sp>
        <p:nvSpPr>
          <p:cNvPr id="321539" name="Rectangle 1027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074025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Creation of a “Multi-Sample Person File” (MSPF): demographics of all individuals in the data systems from the date of creation through most recently available year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Structure:  one record per individual, without distinction between adults and children, or between male and female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Process:  Match/merge all individuals from all primary data sources, using identifying variables with some combination of these traits: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/>
              <a:t> 	 	</a:t>
            </a:r>
            <a:r>
              <a:rPr lang="en-US" sz="2000" dirty="0" smtClean="0"/>
              <a:t>a) commonly recorded (name, sex)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/>
              <a:t>	 	b) uniquely-identifying  (SSN, ITIN)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/>
              <a:t>		c) immutable (date of birth, place of birth)</a:t>
            </a:r>
          </a:p>
          <a:p>
            <a:pPr lvl="0">
              <a:lnSpc>
                <a:spcPct val="80000"/>
              </a:lnSpc>
            </a:pPr>
            <a:r>
              <a:rPr lang="en-US" sz="2400" dirty="0" smtClean="0">
                <a:solidFill>
                  <a:prstClr val="black"/>
                </a:solidFill>
              </a:rPr>
              <a:t>Complex and time-consuming to program (SAS)</a:t>
            </a:r>
          </a:p>
          <a:p>
            <a:pPr>
              <a:lnSpc>
                <a:spcPct val="80000"/>
              </a:lnSpc>
              <a:buNone/>
            </a:pPr>
            <a:endParaRPr lang="en-US" sz="2000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000" i="1" dirty="0" smtClean="0"/>
              <a:t> </a:t>
            </a:r>
            <a:endParaRPr lang="en-US" sz="20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IRP Data Core: Data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 addition to MSPF:</a:t>
            </a:r>
          </a:p>
          <a:p>
            <a:pPr lvl="1"/>
            <a:r>
              <a:rPr lang="en-US" sz="2400" dirty="0" smtClean="0"/>
              <a:t>Case </a:t>
            </a:r>
            <a:r>
              <a:rPr lang="en-US" sz="2400" dirty="0"/>
              <a:t>Files</a:t>
            </a:r>
          </a:p>
          <a:p>
            <a:pPr lvl="1"/>
            <a:r>
              <a:rPr lang="en-US" sz="2400" dirty="0"/>
              <a:t>Parent/Child Files</a:t>
            </a:r>
          </a:p>
          <a:p>
            <a:pPr lvl="1"/>
            <a:r>
              <a:rPr lang="en-US" sz="2400" dirty="0"/>
              <a:t>Participation Files (month or quarter, mid-1990s thru most recently available year) </a:t>
            </a:r>
          </a:p>
          <a:p>
            <a:pPr lvl="1"/>
            <a:r>
              <a:rPr lang="en-US" sz="2400" dirty="0"/>
              <a:t>Cross-Walk ID files with other research subjects</a:t>
            </a:r>
          </a:p>
          <a:p>
            <a:pPr lvl="1"/>
            <a:r>
              <a:rPr lang="en-US" sz="2400" dirty="0"/>
              <a:t>Other:  location, race/ethnicity</a:t>
            </a:r>
          </a:p>
          <a:p>
            <a:r>
              <a:rPr lang="en-US" sz="2800" dirty="0"/>
              <a:t>All files linkable by unique IRP-constructed Personal ID</a:t>
            </a:r>
          </a:p>
          <a:p>
            <a:r>
              <a:rPr lang="en-US" sz="2800" dirty="0"/>
              <a:t>Updated &amp; expanded each year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774989"/>
      </p:ext>
    </p:extLst>
  </p:cSld>
  <p:clrMapOvr>
    <a:masterClrMapping/>
  </p:clrMapOvr>
  <p:transition xmlns:p14="http://schemas.microsoft.com/office/powerpoint/2010/main"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Important to Remember</a:t>
            </a:r>
            <a:endParaRPr 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4025" y="1600200"/>
            <a:ext cx="8229600" cy="4525963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en-US" altLang="en-US" i="1" dirty="0" smtClean="0"/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en-US" altLang="en-US" i="1" dirty="0" smtClean="0"/>
          </a:p>
          <a:p>
            <a:pPr marL="0" indent="0" algn="ctr">
              <a:lnSpc>
                <a:spcPct val="80000"/>
              </a:lnSpc>
              <a:buFont typeface="Arial" charset="0"/>
              <a:buNone/>
            </a:pPr>
            <a:r>
              <a:rPr lang="en-US" altLang="en-US" i="1" dirty="0" smtClean="0"/>
              <a:t>MSPF designed for research only; not “legally” accurate, given use of fuzzy/probabilistic matching techniques.</a:t>
            </a: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8F45E4-307D-42E2-8ED6-CB54FE3D6003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373284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514350" lvl="1" indent="-514350">
              <a:buFont typeface="+mj-lt"/>
              <a:buAutoNum type="arabicPeriod"/>
            </a:pPr>
            <a:r>
              <a:rPr lang="en-US" sz="3000" dirty="0" smtClean="0"/>
              <a:t>What administrative data is available to IRP researchers?	</a:t>
            </a:r>
          </a:p>
          <a:p>
            <a:pPr marL="568325" lvl="1" indent="-514350">
              <a:buFont typeface="+mj-lt"/>
              <a:buAutoNum type="arabicPeriod"/>
            </a:pPr>
            <a:r>
              <a:rPr lang="en-US" sz="3000" dirty="0" smtClean="0">
                <a:solidFill>
                  <a:srgbClr val="800000"/>
                </a:solidFill>
              </a:rPr>
              <a:t>How has this data been used?</a:t>
            </a:r>
          </a:p>
          <a:p>
            <a:pPr marL="568325" lvl="1" indent="-514350">
              <a:buFont typeface="+mj-lt"/>
              <a:buAutoNum type="arabicPeriod"/>
            </a:pPr>
            <a:r>
              <a:rPr lang="en-US" sz="3000" dirty="0" smtClean="0"/>
              <a:t>What have we learned that may be useful?</a:t>
            </a:r>
          </a:p>
          <a:p>
            <a:pPr marL="568325" lvl="1" indent="-514350">
              <a:buFont typeface="+mj-lt"/>
              <a:buAutoNum type="arabicPeriod"/>
            </a:pPr>
            <a:r>
              <a:rPr lang="en-US" sz="3000" dirty="0" smtClean="0"/>
              <a:t>How might the proposed intergenerational panel be helpful?</a:t>
            </a:r>
          </a:p>
          <a:p>
            <a:pPr marL="454025" lvl="2" indent="0">
              <a:buNone/>
            </a:pPr>
            <a:endParaRPr lang="en-US" sz="2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48A99-9CCC-4051-BB1D-887925CD0E9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255254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IRP 2012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5133</TotalTime>
  <Words>1207</Words>
  <Application>Microsoft Macintosh PowerPoint</Application>
  <PresentationFormat>On-screen Show (4:3)</PresentationFormat>
  <Paragraphs>213</Paragraphs>
  <Slides>23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IRP 2012</vt:lpstr>
      <vt:lpstr>Chart</vt:lpstr>
      <vt:lpstr>Using Linked Administrative Data to Inform Policy and Practice: The Wisconsin Experience</vt:lpstr>
      <vt:lpstr>Outline</vt:lpstr>
      <vt:lpstr>IRP Data Core: Background</vt:lpstr>
      <vt:lpstr>IRP Data Core: Logic of Collaboration</vt:lpstr>
      <vt:lpstr>IRP Data Core: Current Wisconsin State        Administrative Data Resources </vt:lpstr>
      <vt:lpstr>IRP Data Core: Data Integration</vt:lpstr>
      <vt:lpstr>IRP Data Core: Data Files</vt:lpstr>
      <vt:lpstr>Important to Remember</vt:lpstr>
      <vt:lpstr>Outline</vt:lpstr>
      <vt:lpstr>Very Flexible, Many Options</vt:lpstr>
      <vt:lpstr>Example: Disconnection</vt:lpstr>
      <vt:lpstr>Example: Child Welfare and Child Support </vt:lpstr>
      <vt:lpstr>Example: Child Support Orders of Incarcerated Noncustodial  </vt:lpstr>
      <vt:lpstr>Example: Child Welfare and Education</vt:lpstr>
      <vt:lpstr>Example: What is the experience of children born to unmarried parents?  </vt:lpstr>
      <vt:lpstr>Example:  Child Welfare and Incarceration</vt:lpstr>
      <vt:lpstr>Outline</vt:lpstr>
      <vt:lpstr>Key Challenge:  Data Not Designed for Research</vt:lpstr>
      <vt:lpstr>Key Considerations: Data Construction</vt:lpstr>
      <vt:lpstr>Three Key Lessons (Out of Many)</vt:lpstr>
      <vt:lpstr>Outline</vt:lpstr>
      <vt:lpstr>Linking to the AOS</vt:lpstr>
      <vt:lpstr>Contact Information</vt:lpstr>
    </vt:vector>
  </TitlesOfParts>
  <Company>Univ of Wisc-Madison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IRP</dc:creator>
  <cp:lastModifiedBy>Franc Fennessy</cp:lastModifiedBy>
  <cp:revision>570</cp:revision>
  <cp:lastPrinted>2016-05-08T20:21:52Z</cp:lastPrinted>
  <dcterms:created xsi:type="dcterms:W3CDTF">2005-04-27T13:58:27Z</dcterms:created>
  <dcterms:modified xsi:type="dcterms:W3CDTF">2016-05-08T20:23:01Z</dcterms:modified>
</cp:coreProperties>
</file>