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</p:sldMasterIdLst>
  <p:notesMasterIdLst>
    <p:notesMasterId r:id="rId15"/>
  </p:notesMasterIdLst>
  <p:handoutMasterIdLst>
    <p:handoutMasterId r:id="rId16"/>
  </p:handoutMasterIdLst>
  <p:sldIdLst>
    <p:sldId id="279" r:id="rId2"/>
    <p:sldId id="268" r:id="rId3"/>
    <p:sldId id="283" r:id="rId4"/>
    <p:sldId id="280" r:id="rId5"/>
    <p:sldId id="284" r:id="rId6"/>
    <p:sldId id="281" r:id="rId7"/>
    <p:sldId id="285" r:id="rId8"/>
    <p:sldId id="286" r:id="rId9"/>
    <p:sldId id="287" r:id="rId10"/>
    <p:sldId id="288" r:id="rId11"/>
    <p:sldId id="289" r:id="rId12"/>
    <p:sldId id="290" r:id="rId13"/>
    <p:sldId id="291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E52E8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E52E8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E52E8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E52E8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E52E8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E52E8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E52E8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E52E8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E52E8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831"/>
    <a:srgbClr val="37424A"/>
    <a:srgbClr val="163831"/>
    <a:srgbClr val="000000"/>
    <a:srgbClr val="CBC7B7"/>
    <a:srgbClr val="0098A1"/>
    <a:srgbClr val="AD007C"/>
    <a:srgbClr val="79C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660" y="-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63E6DD35-766D-47A1-BC03-C7EB78C974C0}" type="datetimeFigureOut">
              <a:rPr lang="fr-FR"/>
              <a:pPr>
                <a:defRPr/>
              </a:pPr>
              <a:t>10/11/2021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/>
            </a:lvl1pPr>
          </a:lstStyle>
          <a:p>
            <a:fld id="{FE2F0739-C98C-4A3F-B3BD-246B12635FC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E3E01861-0980-4AEF-8A8D-9BD16A0C0FD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rgbClr val="DE3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fd_transparent_rouge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 bwMode="auto">
          <a:xfrm>
            <a:off x="1476375" y="2349500"/>
            <a:ext cx="503238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>
            <a:off x="1476375" y="3500438"/>
            <a:ext cx="503238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475656" y="2492896"/>
            <a:ext cx="7200800" cy="432048"/>
          </a:xfrm>
          <a:prstGeom prst="rect">
            <a:avLst/>
          </a:prstGeom>
        </p:spPr>
        <p:txBody>
          <a:bodyPr tIns="0" rIns="0" bIns="0"/>
          <a:lstStyle>
            <a:lvl1pPr algn="l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7200800" cy="28803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lang="fr-FR" dirty="0" smtClean="0"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1475656" y="3645024"/>
            <a:ext cx="7200800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999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F036-A81A-41EE-83AA-6C89FA2973B0}" type="datetime2">
              <a:rPr lang="fr-FR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DEE46-9470-4D4D-80AD-8C91E4409BD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706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3024336" cy="995710"/>
          </a:xfrm>
        </p:spPr>
        <p:txBody>
          <a:bodyPr tIns="108000" anchor="t"/>
          <a:lstStyle>
            <a:lvl1pPr algn="l">
              <a:defRPr sz="2000" b="1">
                <a:solidFill>
                  <a:srgbClr val="DE383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5896" y="273050"/>
            <a:ext cx="50405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7544" y="1268760"/>
            <a:ext cx="3024336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DB57-4245-4224-93D4-A531A536659A}" type="datetime2">
              <a:rPr lang="fr-FR"/>
              <a:pPr>
                <a:defRPr/>
              </a:pPr>
              <a:t>mercredi 10 novembre 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1FBFE-A4E9-48F2-B378-C0D4AEFB82B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6148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logo_petit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333375"/>
            <a:ext cx="3238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4800600"/>
            <a:ext cx="58326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619672" y="332656"/>
            <a:ext cx="5832648" cy="4394919"/>
          </a:xfrm>
        </p:spPr>
        <p:txBody>
          <a:bodyPr lIns="0" tIns="0" rIns="0" bIns="468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19672" y="5367338"/>
            <a:ext cx="5832648" cy="804862"/>
          </a:xfrm>
        </p:spPr>
        <p:txBody>
          <a:bodyPr lIns="0" tIns="46800" bIns="468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F899-BDFA-4068-902F-86F49A797F5C}" type="datetime2">
              <a:rPr lang="fr-FR"/>
              <a:pPr>
                <a:defRPr/>
              </a:pPr>
              <a:t>mercredi 10 novembre 2021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37FD2-8E25-4FD1-B68A-C8AC98FCE7E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94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0611-8B1D-4B97-888C-6E683FC48227}" type="datetime2">
              <a:rPr lang="fr-FR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79D76-9715-4116-A97F-8EFCB4089CD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686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7BA0-CE4F-4777-AF08-53F2D2B5A429}" type="datetime2">
              <a:rPr lang="fr-FR"/>
              <a:pPr>
                <a:defRPr/>
              </a:pPr>
              <a:t>mercredi 10 novembre 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21039-7560-4043-8379-9EDF6F7089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847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37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fd_transparent_rouge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10"/>
          <p:cNvCxnSpPr>
            <a:cxnSpLocks noChangeShapeType="1"/>
          </p:cNvCxnSpPr>
          <p:nvPr/>
        </p:nvCxnSpPr>
        <p:spPr bwMode="auto">
          <a:xfrm>
            <a:off x="1476375" y="2349500"/>
            <a:ext cx="503238" cy="0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eur droit 11"/>
          <p:cNvCxnSpPr>
            <a:cxnSpLocks noChangeShapeType="1"/>
          </p:cNvCxnSpPr>
          <p:nvPr/>
        </p:nvCxnSpPr>
        <p:spPr bwMode="auto">
          <a:xfrm>
            <a:off x="1476375" y="3500438"/>
            <a:ext cx="503238" cy="0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475656" y="2492896"/>
            <a:ext cx="7200800" cy="432048"/>
          </a:xfrm>
          <a:prstGeom prst="rect">
            <a:avLst/>
          </a:prstGeom>
        </p:spPr>
        <p:txBody>
          <a:bodyPr tIns="0" rIns="0" bIns="0"/>
          <a:lstStyle>
            <a:lvl1pPr algn="l">
              <a:defRPr sz="2800" b="1">
                <a:solidFill>
                  <a:srgbClr val="DE3831"/>
                </a:solidFill>
                <a:latin typeface="Calibri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7200800" cy="28803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lang="fr-FR" dirty="0" smtClean="0"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1475656" y="3645024"/>
            <a:ext cx="7200800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761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fd_transparent_rouge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10"/>
          <p:cNvCxnSpPr>
            <a:cxnSpLocks noChangeShapeType="1"/>
          </p:cNvCxnSpPr>
          <p:nvPr/>
        </p:nvCxnSpPr>
        <p:spPr bwMode="auto">
          <a:xfrm>
            <a:off x="1476375" y="2349500"/>
            <a:ext cx="503238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eur droit 11"/>
          <p:cNvCxnSpPr>
            <a:cxnSpLocks noChangeShapeType="1"/>
          </p:cNvCxnSpPr>
          <p:nvPr/>
        </p:nvCxnSpPr>
        <p:spPr bwMode="auto">
          <a:xfrm>
            <a:off x="1476375" y="3500438"/>
            <a:ext cx="503238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475656" y="2492896"/>
            <a:ext cx="7200800" cy="432048"/>
          </a:xfrm>
          <a:prstGeom prst="rect">
            <a:avLst/>
          </a:prstGeom>
        </p:spPr>
        <p:txBody>
          <a:bodyPr tIns="0" rIns="0" bIns="0"/>
          <a:lstStyle>
            <a:lvl1pPr algn="l">
              <a:defRPr sz="2800" b="1">
                <a:solidFill>
                  <a:srgbClr val="DE3831"/>
                </a:solidFill>
                <a:latin typeface="Calibri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7200800" cy="28803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>
              <a:buNone/>
              <a:defRPr sz="2000">
                <a:solidFill>
                  <a:srgbClr val="37424A"/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lang="fr-FR" dirty="0" smtClean="0"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1475656" y="3645024"/>
            <a:ext cx="7200800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1600" baseline="0">
                <a:solidFill>
                  <a:srgbClr val="37424A"/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539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fd_transparent_rouge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10"/>
          <p:cNvCxnSpPr>
            <a:cxnSpLocks noChangeShapeType="1"/>
          </p:cNvCxnSpPr>
          <p:nvPr/>
        </p:nvCxnSpPr>
        <p:spPr bwMode="auto">
          <a:xfrm>
            <a:off x="1476375" y="2349500"/>
            <a:ext cx="503238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eur droit 11"/>
          <p:cNvCxnSpPr>
            <a:cxnSpLocks noChangeShapeType="1"/>
          </p:cNvCxnSpPr>
          <p:nvPr/>
        </p:nvCxnSpPr>
        <p:spPr bwMode="auto">
          <a:xfrm>
            <a:off x="1476375" y="3500438"/>
            <a:ext cx="503238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475656" y="2492896"/>
            <a:ext cx="7200800" cy="432048"/>
          </a:xfrm>
          <a:prstGeom prst="rect">
            <a:avLst/>
          </a:prstGeom>
        </p:spPr>
        <p:txBody>
          <a:bodyPr tIns="0" rIns="0" bIns="0"/>
          <a:lstStyle>
            <a:lvl1pPr algn="l">
              <a:defRPr sz="2800" b="1">
                <a:solidFill>
                  <a:srgbClr val="DE3831"/>
                </a:solidFill>
                <a:latin typeface="Calibri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7200800" cy="28803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>
              <a:buNone/>
              <a:defRPr sz="2000">
                <a:solidFill>
                  <a:srgbClr val="37424A"/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lang="fr-FR" dirty="0" smtClean="0"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1475656" y="3645024"/>
            <a:ext cx="7200800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1600" baseline="0">
                <a:solidFill>
                  <a:srgbClr val="37424A"/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3055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44900"/>
            <a:ext cx="9144000" cy="321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fr-FR"/>
          </a:p>
        </p:txBody>
      </p:sp>
      <p:pic>
        <p:nvPicPr>
          <p:cNvPr id="5" name="Image 10" descr="section_gr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3625850"/>
            <a:ext cx="52641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11"/>
          <p:cNvCxnSpPr>
            <a:cxnSpLocks noChangeShapeType="1"/>
          </p:cNvCxnSpPr>
          <p:nvPr/>
        </p:nvCxnSpPr>
        <p:spPr bwMode="auto">
          <a:xfrm>
            <a:off x="468313" y="2492375"/>
            <a:ext cx="503237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eur droit 12"/>
          <p:cNvCxnSpPr>
            <a:cxnSpLocks noChangeShapeType="1"/>
          </p:cNvCxnSpPr>
          <p:nvPr/>
        </p:nvCxnSpPr>
        <p:spPr bwMode="auto">
          <a:xfrm>
            <a:off x="468313" y="3644900"/>
            <a:ext cx="503237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Image 13" descr="logo_petit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333375"/>
            <a:ext cx="3238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208912" cy="432048"/>
          </a:xfrm>
        </p:spPr>
        <p:txBody>
          <a:bodyPr tIns="0" rIns="0" bIns="0">
            <a:normAutofit/>
          </a:bodyPr>
          <a:lstStyle>
            <a:lvl1pPr>
              <a:defRPr sz="2800" b="1">
                <a:solidFill>
                  <a:srgbClr val="DE383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208912" cy="288032"/>
          </a:xfrm>
        </p:spPr>
        <p:txBody>
          <a:bodyPr lIns="0" anchor="ctr">
            <a:noAutofit/>
          </a:bodyPr>
          <a:lstStyle>
            <a:lvl1pPr marL="0" indent="0" algn="l">
              <a:buNone/>
              <a:defRPr sz="2000"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31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525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6B69-A55A-4D7B-9EFF-9934E300F99D}" type="datetime2">
              <a:rPr lang="fr-FR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433E5-79B7-489E-B378-58CFBA93F5E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082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C5F93-2B63-4143-9E84-CD4CDD0A9CC4}" type="datetime2">
              <a:rPr lang="fr-FR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8C5B6-75A6-4C07-BF80-A335D88BC23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576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E38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E38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B08AC-0298-48FC-9AD7-F3C1229C782D}" type="datetime2">
              <a:rPr lang="fr-FR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C2BCF-472A-4F9D-B181-4FCAC7C438B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876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5CD1-C122-4CE0-B846-390D86D2C586}" type="datetime2">
              <a:rPr lang="fr-FR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CA1F-4245-466F-99D4-A6D4B29437F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980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7559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8313" y="1557338"/>
            <a:ext cx="82073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68313" y="6381750"/>
            <a:ext cx="1727200" cy="3603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spcBef>
                <a:spcPct val="20000"/>
              </a:spcBef>
              <a:defRPr sz="1000" b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012928D-C962-4036-BE57-4CEF6E35B7CF}" type="datetime2">
              <a:rPr lang="fr-FR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195513" y="6381750"/>
            <a:ext cx="5400675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20000"/>
              </a:spcBef>
              <a:defRPr sz="1000" b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96188" y="6381750"/>
            <a:ext cx="1079500" cy="3603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0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8B0A49-2FB7-4CCC-A3A4-C2956254A6F1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31" name="Image 6" descr="logo_petit-02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333375"/>
            <a:ext cx="3238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468313" y="1196975"/>
            <a:ext cx="8207375" cy="0"/>
          </a:xfrm>
          <a:prstGeom prst="line">
            <a:avLst/>
          </a:prstGeom>
          <a:ln w="6350">
            <a:solidFill>
              <a:srgbClr val="374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8" r:id="rId11"/>
    <p:sldLayoutId id="2147483789" r:id="rId12"/>
    <p:sldLayoutId id="2147483782" r:id="rId13"/>
    <p:sldLayoutId id="2147483790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37424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7424A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7424A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7424A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7424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7424A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7424A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7424A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7424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E3831"/>
        </a:buClr>
        <a:buFont typeface="Arial" panose="020B0604020202020204" pitchFamily="34" charset="0"/>
        <a:buChar char="•"/>
        <a:defRPr sz="3200" kern="1200">
          <a:solidFill>
            <a:srgbClr val="37424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E3831"/>
        </a:buClr>
        <a:buFont typeface="Calibri" panose="020F0502020204030204" pitchFamily="34" charset="0"/>
        <a:buChar char="→"/>
        <a:defRPr sz="2800" kern="1200">
          <a:solidFill>
            <a:srgbClr val="37424A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E3831"/>
        </a:buClr>
        <a:buFont typeface="Calibri" panose="020F0502020204030204" pitchFamily="34" charset="0"/>
        <a:buChar char="–"/>
        <a:defRPr sz="2400" kern="1200">
          <a:solidFill>
            <a:srgbClr val="37424A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7424A"/>
        </a:buClr>
        <a:buFont typeface="Arial" panose="020B0604020202020204" pitchFamily="34" charset="0"/>
        <a:buChar char="+"/>
        <a:defRPr sz="2000" kern="1200">
          <a:solidFill>
            <a:srgbClr val="37424A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7424A"/>
        </a:buClr>
        <a:buFont typeface="Arial" panose="020B0604020202020204" pitchFamily="34" charset="0"/>
        <a:buChar char="›"/>
        <a:defRPr sz="2000" kern="1200">
          <a:solidFill>
            <a:srgbClr val="3742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4"/>
          <p:cNvSpPr>
            <a:spLocks noGrp="1"/>
          </p:cNvSpPr>
          <p:nvPr>
            <p:ph type="ctrTitle"/>
          </p:nvPr>
        </p:nvSpPr>
        <p:spPr>
          <a:xfrm>
            <a:off x="468313" y="2636838"/>
            <a:ext cx="8207375" cy="431800"/>
          </a:xfrm>
        </p:spPr>
        <p:txBody>
          <a:bodyPr/>
          <a:lstStyle/>
          <a:p>
            <a:r>
              <a:rPr lang="fr-FR" b="0" dirty="0"/>
              <a:t>Reconstituer des parcours de vie à partir de l'EDP</a:t>
            </a:r>
            <a:endParaRPr lang="fr-FR" altLang="fr-FR" dirty="0" smtClean="0"/>
          </a:p>
        </p:txBody>
      </p:sp>
      <p:sp>
        <p:nvSpPr>
          <p:cNvPr id="14339" name="Sous-titre 5"/>
          <p:cNvSpPr>
            <a:spLocks noGrp="1"/>
          </p:cNvSpPr>
          <p:nvPr>
            <p:ph type="subTitle" idx="1"/>
          </p:nvPr>
        </p:nvSpPr>
        <p:spPr>
          <a:xfrm>
            <a:off x="468313" y="3141663"/>
            <a:ext cx="8207375" cy="287337"/>
          </a:xfrm>
        </p:spPr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difficultés du passage à l'Enquête Annuelle du Recensement</a:t>
            </a:r>
            <a:endParaRPr lang="fr-FR" altLang="fr-FR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395536" y="4581128"/>
            <a:ext cx="2769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 smtClean="0">
                <a:solidFill>
                  <a:schemeClr val="tx1"/>
                </a:solidFill>
              </a:rPr>
              <a:t>Guillaume Le Roux</a:t>
            </a:r>
          </a:p>
          <a:p>
            <a:endParaRPr lang="fr-FR" sz="1600" b="0" dirty="0" smtClean="0">
              <a:solidFill>
                <a:schemeClr val="tx1"/>
              </a:solidFill>
            </a:endParaRPr>
          </a:p>
          <a:p>
            <a:r>
              <a:rPr lang="fr-FR" sz="1600" b="0" dirty="0" smtClean="0">
                <a:solidFill>
                  <a:schemeClr val="tx1"/>
                </a:solidFill>
              </a:rPr>
              <a:t>Journée </a:t>
            </a:r>
            <a:r>
              <a:rPr lang="fr-FR" sz="1600" b="0" dirty="0" err="1" smtClean="0">
                <a:solidFill>
                  <a:schemeClr val="tx1"/>
                </a:solidFill>
              </a:rPr>
              <a:t>Big</a:t>
            </a:r>
            <a:r>
              <a:rPr lang="fr-FR" sz="1600" b="0" dirty="0" smtClean="0">
                <a:solidFill>
                  <a:schemeClr val="tx1"/>
                </a:solidFill>
              </a:rPr>
              <a:t> Stat 16/11/2021</a:t>
            </a:r>
            <a:endParaRPr lang="fr-FR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3664" y="1367697"/>
            <a:ext cx="8208912" cy="2177716"/>
          </a:xfrm>
        </p:spPr>
        <p:txBody>
          <a:bodyPr/>
          <a:lstStyle/>
          <a:p>
            <a:r>
              <a:rPr lang="fr-FR" sz="2400" dirty="0" smtClean="0"/>
              <a:t>Perte d’effectif observé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&gt; Echantillon x 4 depuis 2008 mais … pas d’info antérieure</a:t>
            </a: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 smtClean="0"/>
              <a:t>Variabilité individuelle des dates d’observation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&gt; Pondérations transversales et longitudinales N/N+5 et N/N+10</a:t>
            </a:r>
          </a:p>
          <a:p>
            <a:r>
              <a:rPr lang="fr-FR" sz="2400" dirty="0" smtClean="0"/>
              <a:t>Impossibilité de travailler sur les migrations internationales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&gt; Aucune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Solutions proposées par l’INSEE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D6B69-A55A-4D7B-9EFF-9934E300F99D}" type="datetime2">
              <a:rPr lang="fr-FR" smtClean="0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3E5-79B7-489E-B378-58CFBA93F5E4}" type="slidenum">
              <a:rPr lang="fr-FR" altLang="fr-FR" smtClean="0"/>
              <a:pPr/>
              <a:t>10</a:t>
            </a:fld>
            <a:endParaRPr lang="fr-FR" alt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29784"/>
              </p:ext>
            </p:extLst>
          </p:nvPr>
        </p:nvGraphicFramePr>
        <p:xfrm>
          <a:off x="2915816" y="3844217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127048561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866233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6899211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39155932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97823596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407559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1887105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3819996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4729278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39930177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60927249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9278792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RP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EAR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1990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1999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2006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2007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2008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2009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2013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2015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9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19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51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9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5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45257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496838" y="4596464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Hypermobile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96838" y="4988268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Hypermobile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43664" y="5380072"/>
            <a:ext cx="2472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Départ à l’étranger en 1992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22212" y="5766196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Immobile petite commune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15518" y="6097615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Immobile grande commune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995936" y="4596464"/>
            <a:ext cx="3600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516216" y="4581128"/>
            <a:ext cx="3600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995936" y="5713511"/>
            <a:ext cx="3600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516216" y="5713511"/>
            <a:ext cx="3600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en angle 17"/>
          <p:cNvCxnSpPr>
            <a:stCxn id="13" idx="2"/>
            <a:endCxn id="14" idx="2"/>
          </p:cNvCxnSpPr>
          <p:nvPr/>
        </p:nvCxnSpPr>
        <p:spPr>
          <a:xfrm rot="5400000" flipH="1" flipV="1">
            <a:off x="5428428" y="3636433"/>
            <a:ext cx="15336" cy="2520280"/>
          </a:xfrm>
          <a:prstGeom prst="bentConnector3">
            <a:avLst>
              <a:gd name="adj1" fmla="val -1490610"/>
            </a:avLst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188725" y="5181346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Pond N/N+5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4" name="Connecteur en angle 23"/>
          <p:cNvCxnSpPr>
            <a:stCxn id="15" idx="0"/>
            <a:endCxn id="16" idx="0"/>
          </p:cNvCxnSpPr>
          <p:nvPr/>
        </p:nvCxnSpPr>
        <p:spPr>
          <a:xfrm rot="5400000" flipH="1" flipV="1">
            <a:off x="5436096" y="4453371"/>
            <a:ext cx="12700" cy="2520280"/>
          </a:xfrm>
          <a:prstGeom prst="bentConnector3">
            <a:avLst>
              <a:gd name="adj1" fmla="val 1800000"/>
            </a:avLst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3664" y="1394121"/>
            <a:ext cx="8208912" cy="4525963"/>
          </a:xfrm>
        </p:spPr>
        <p:txBody>
          <a:bodyPr/>
          <a:lstStyle/>
          <a:p>
            <a:r>
              <a:rPr lang="fr-FR" sz="2800" dirty="0" smtClean="0"/>
              <a:t>Choix d’ajouter des dates d’observation tous les 5 ou 10 ans mais 1 vague ou 5 vagues ?</a:t>
            </a:r>
          </a:p>
          <a:p>
            <a:pPr lvl="1"/>
            <a:r>
              <a:rPr lang="fr-FR" sz="2400" dirty="0" smtClean="0"/>
              <a:t> 1 vague : réduction d‘effectif + biais géographique</a:t>
            </a:r>
          </a:p>
          <a:p>
            <a:pPr lvl="1"/>
            <a:r>
              <a:rPr lang="fr-FR" sz="2400" dirty="0" smtClean="0"/>
              <a:t> 5 vagues : variabilité des âges d’</a:t>
            </a:r>
            <a:r>
              <a:rPr lang="fr-FR" sz="2400" dirty="0" err="1" smtClean="0"/>
              <a:t>obs</a:t>
            </a:r>
            <a:r>
              <a:rPr lang="fr-FR" sz="2400" dirty="0" smtClean="0"/>
              <a:t> pour une cohorte donnée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Conséquences pour la reconstitution des parcours individuels après 2006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D6B69-A55A-4D7B-9EFF-9934E300F99D}" type="datetime2">
              <a:rPr lang="fr-FR" smtClean="0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3E5-79B7-489E-B378-58CFBA93F5E4}" type="slidenum">
              <a:rPr lang="fr-FR" altLang="fr-FR" smtClean="0"/>
              <a:pPr/>
              <a:t>11</a:t>
            </a:fld>
            <a:endParaRPr lang="fr-FR" alt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203756"/>
              </p:ext>
            </p:extLst>
          </p:nvPr>
        </p:nvGraphicFramePr>
        <p:xfrm>
          <a:off x="2915816" y="3844217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127048561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866233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6899211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39155932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97823596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407559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1887105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3819996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4729278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39930177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60927249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9278792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RP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EAR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1990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1999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2006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2007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2008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2009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2013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2015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9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X</a:t>
                      </a:r>
                      <a:endParaRPr lang="fr-FR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X</a:t>
                      </a:r>
                      <a:endParaRPr lang="fr-FR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X</a:t>
                      </a:r>
                      <a:endParaRPr lang="fr-FR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X</a:t>
                      </a:r>
                      <a:endParaRPr lang="fr-FR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19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51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9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X</a:t>
                      </a:r>
                      <a:endParaRPr lang="fr-FR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X</a:t>
                      </a:r>
                      <a:endParaRPr lang="fr-FR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5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45257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496838" y="4596464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Hypermobile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96838" y="4988268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Hypermobile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43664" y="5380072"/>
            <a:ext cx="2472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Départ à l’étranger en 1992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22212" y="5766196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Immobile petite commune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15518" y="6097615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Immobile grande commune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004048" y="4221087"/>
            <a:ext cx="432048" cy="2219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524328" y="4224979"/>
            <a:ext cx="432048" cy="2219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958642" y="4221087"/>
            <a:ext cx="2485566" cy="22190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478922" y="4234327"/>
            <a:ext cx="2485566" cy="22190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2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760219"/>
              </p:ext>
            </p:extLst>
          </p:nvPr>
        </p:nvGraphicFramePr>
        <p:xfrm>
          <a:off x="493812" y="1607476"/>
          <a:ext cx="8003540" cy="1759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6640">
                  <a:extLst>
                    <a:ext uri="{9D8B030D-6E8A-4147-A177-3AD203B41FA5}">
                      <a16:colId xmlns:a16="http://schemas.microsoft.com/office/drawing/2014/main" val="2806955464"/>
                    </a:ext>
                  </a:extLst>
                </a:gridCol>
                <a:gridCol w="2838450">
                  <a:extLst>
                    <a:ext uri="{9D8B030D-6E8A-4147-A177-3AD203B41FA5}">
                      <a16:colId xmlns:a16="http://schemas.microsoft.com/office/drawing/2014/main" val="1079354232"/>
                    </a:ext>
                  </a:extLst>
                </a:gridCol>
                <a:gridCol w="2838450">
                  <a:extLst>
                    <a:ext uri="{9D8B030D-6E8A-4147-A177-3AD203B41FA5}">
                      <a16:colId xmlns:a16="http://schemas.microsoft.com/office/drawing/2014/main" val="3841881213"/>
                    </a:ext>
                  </a:extLst>
                </a:gridCol>
              </a:tblGrid>
              <a:tr h="12670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050">
                          <a:effectLst/>
                        </a:rPr>
                        <a:t>Dates d’observation de la trajectoire dans les EAR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875413"/>
                  </a:ext>
                </a:extLst>
              </a:tr>
              <a:tr h="1455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200">
                          <a:effectLst/>
                          <a:latin typeface="+mn-lt"/>
                        </a:rPr>
                        <a:t>2009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200">
                          <a:effectLst/>
                          <a:latin typeface="+mn-lt"/>
                        </a:rPr>
                        <a:t>2009 et 2014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580287"/>
                  </a:ext>
                </a:extLst>
              </a:tr>
              <a:tr h="695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200">
                          <a:effectLst/>
                          <a:latin typeface="+mn-lt"/>
                        </a:rPr>
                        <a:t>1 vague EAR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Effectif : 689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Pondération :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Transversale </a:t>
                      </a:r>
                      <a:r>
                        <a:rPr lang="fr-FR" sz="1200" i="1" dirty="0" smtClean="0">
                          <a:effectLst/>
                          <a:latin typeface="+mn-lt"/>
                        </a:rPr>
                        <a:t>+ calage 2009</a:t>
                      </a:r>
                      <a:endParaRPr lang="fr-FR" sz="1200" i="1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Effectif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 : 326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Pondération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: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</a:rPr>
                        <a:t>Longitudinale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n/n+5 </a:t>
                      </a:r>
                      <a:r>
                        <a:rPr lang="fr-FR" sz="1200" i="1" dirty="0" smtClean="0">
                          <a:effectLst/>
                          <a:latin typeface="+mn-lt"/>
                        </a:rPr>
                        <a:t>+ calage 2009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327195"/>
                  </a:ext>
                </a:extLst>
              </a:tr>
              <a:tr h="665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200">
                          <a:effectLst/>
                          <a:latin typeface="+mn-lt"/>
                        </a:rPr>
                        <a:t>5 vagues EAR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Effectif : 3223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Pondération : </a:t>
                      </a:r>
                      <a:r>
                        <a:rPr lang="fr-FR" sz="1200" baseline="0" dirty="0" smtClean="0">
                          <a:effectLst/>
                          <a:latin typeface="+mn-lt"/>
                        </a:rPr>
                        <a:t> Transversale / 5 </a:t>
                      </a:r>
                      <a:r>
                        <a:rPr lang="fr-FR" sz="1200" i="1" dirty="0" smtClean="0">
                          <a:effectLst/>
                          <a:latin typeface="+mn-lt"/>
                        </a:rPr>
                        <a:t>+ calage 2009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200" dirty="0" err="1">
                          <a:effectLst/>
                          <a:latin typeface="+mn-lt"/>
                        </a:rPr>
                        <a:t>Effectif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 : 1593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>
                          <a:effectLst/>
                          <a:latin typeface="+mn-lt"/>
                        </a:rPr>
                        <a:t>Pondération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:</a:t>
                      </a:r>
                      <a:r>
                        <a:rPr lang="fr-FR" sz="1200" baseline="0" dirty="0" smtClean="0">
                          <a:effectLst/>
                          <a:latin typeface="+mn-lt"/>
                        </a:rPr>
                        <a:t> Longitudinale n/n+5 /5 </a:t>
                      </a:r>
                      <a:r>
                        <a:rPr lang="fr-FR" sz="1200" i="1" dirty="0" smtClean="0">
                          <a:effectLst/>
                          <a:latin typeface="+mn-lt"/>
                        </a:rPr>
                        <a:t>+ calage 2009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4933934"/>
                  </a:ext>
                </a:extLst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sur sous-échantillon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D6B69-A55A-4D7B-9EFF-9934E300F99D}" type="datetime2">
              <a:rPr lang="fr-FR" smtClean="0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3E5-79B7-489E-B378-58CFBA93F5E4}" type="slidenum">
              <a:rPr lang="fr-FR" altLang="fr-FR" smtClean="0"/>
              <a:pPr/>
              <a:t>12</a:t>
            </a:fld>
            <a:endParaRPr lang="fr-FR" altLang="fr-FR"/>
          </a:p>
        </p:txBody>
      </p:sp>
      <p:sp>
        <p:nvSpPr>
          <p:cNvPr id="8" name="ZoneTexte 7"/>
          <p:cNvSpPr txBox="1"/>
          <p:nvPr/>
        </p:nvSpPr>
        <p:spPr>
          <a:xfrm>
            <a:off x="468313" y="1302032"/>
            <a:ext cx="6904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Génération 1946-1950 résidant en Ile-de-France en 2009 (effectif = 7832 en 1999)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8052" y="3338753"/>
            <a:ext cx="7854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dirty="0" smtClean="0">
                <a:solidFill>
                  <a:schemeClr val="tx1"/>
                </a:solidFill>
              </a:rPr>
              <a:t>Importance du calage sur marges : éviter les biais, notamment étrangers et natifs des DOM TOM</a:t>
            </a:r>
            <a:endParaRPr lang="fr-FR" b="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076906"/>
              </p:ext>
            </p:extLst>
          </p:nvPr>
        </p:nvGraphicFramePr>
        <p:xfrm>
          <a:off x="1841818" y="3953557"/>
          <a:ext cx="5754370" cy="175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8125">
                  <a:extLst>
                    <a:ext uri="{9D8B030D-6E8A-4147-A177-3AD203B41FA5}">
                      <a16:colId xmlns:a16="http://schemas.microsoft.com/office/drawing/2014/main" val="2771626848"/>
                    </a:ext>
                  </a:extLst>
                </a:gridCol>
                <a:gridCol w="2976245">
                  <a:extLst>
                    <a:ext uri="{9D8B030D-6E8A-4147-A177-3AD203B41FA5}">
                      <a16:colId xmlns:a16="http://schemas.microsoft.com/office/drawing/2014/main" val="24699671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2009 5 vagues calage construit sur </a:t>
                      </a:r>
                      <a:r>
                        <a:rPr lang="fr-FR" sz="1000" dirty="0" smtClean="0">
                          <a:effectLst/>
                        </a:rPr>
                        <a:t>RP2009</a:t>
                      </a:r>
                      <a:endParaRPr lang="fr-FR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2009 et 2014 5 vagues calage construit </a:t>
                      </a:r>
                      <a:endParaRPr lang="fr-FR" sz="1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008001"/>
                  </a:ext>
                </a:extLst>
              </a:tr>
            </a:tbl>
          </a:graphicData>
        </a:graphic>
      </p:graphicFrame>
      <p:pic>
        <p:nvPicPr>
          <p:cNvPr id="58371" name="Imag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9755" r="19476" b="22949"/>
          <a:stretch>
            <a:fillRect/>
          </a:stretch>
        </p:blipFill>
        <p:spPr bwMode="auto">
          <a:xfrm>
            <a:off x="1737806" y="4142209"/>
            <a:ext cx="263525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Image 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" r="6575" b="20103"/>
          <a:stretch>
            <a:fillRect/>
          </a:stretch>
        </p:blipFill>
        <p:spPr bwMode="auto">
          <a:xfrm>
            <a:off x="4493592" y="4118530"/>
            <a:ext cx="309245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69" name="Image 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2" t="78043" r="41965" b="12038"/>
          <a:stretch>
            <a:fillRect/>
          </a:stretch>
        </p:blipFill>
        <p:spPr bwMode="auto">
          <a:xfrm>
            <a:off x="7812360" y="5085184"/>
            <a:ext cx="11303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2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Compléter les parcours à partir 2006 : possible mais complexe</a:t>
            </a:r>
          </a:p>
          <a:p>
            <a:r>
              <a:rPr lang="fr-FR" sz="2800" dirty="0" smtClean="0"/>
              <a:t>Des pondérations à adapter pour limiter les biais</a:t>
            </a:r>
          </a:p>
          <a:p>
            <a:r>
              <a:rPr lang="fr-FR" sz="2800" dirty="0" smtClean="0"/>
              <a:t>La recherche sur les migrations internationales limitée </a:t>
            </a:r>
          </a:p>
          <a:p>
            <a:r>
              <a:rPr lang="fr-FR" sz="2800" dirty="0" smtClean="0"/>
              <a:t>Ajouter jusqu’à 2 dates d’observation à partir de 2006 mais pas plus : quel avenir ?</a:t>
            </a:r>
          </a:p>
          <a:p>
            <a:r>
              <a:rPr lang="fr-FR" sz="2800" dirty="0" smtClean="0"/>
              <a:t>Un panel dorénavant plus adapté à l’étude de transitions que de trajectoires individuelles</a:t>
            </a:r>
          </a:p>
          <a:p>
            <a:r>
              <a:rPr lang="fr-FR" sz="2800" dirty="0" smtClean="0"/>
              <a:t>Une source tout de même précieuse !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par rapport au passage à l’EAR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D6B69-A55A-4D7B-9EFF-9934E300F99D}" type="datetime2">
              <a:rPr lang="fr-FR" smtClean="0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3E5-79B7-489E-B378-58CFBA93F5E4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92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7"/>
          <p:cNvSpPr>
            <a:spLocks noGrp="1"/>
          </p:cNvSpPr>
          <p:nvPr>
            <p:ph idx="1"/>
          </p:nvPr>
        </p:nvSpPr>
        <p:spPr>
          <a:xfrm>
            <a:off x="468313" y="1340768"/>
            <a:ext cx="8207375" cy="4525962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Etudier les relations entre trajectoires géographiques et trajectoires sociales</a:t>
            </a:r>
          </a:p>
          <a:p>
            <a:pPr eaLnBrk="1" hangingPunct="1"/>
            <a:r>
              <a:rPr lang="fr-FR" altLang="fr-FR" dirty="0" smtClean="0"/>
              <a:t>Analyser les parcours résidentiels et les inégalités spatiales selon les générations</a:t>
            </a:r>
          </a:p>
          <a:p>
            <a:pPr eaLnBrk="1" hangingPunct="1"/>
            <a:r>
              <a:rPr lang="fr-FR" altLang="fr-FR" dirty="0" smtClean="0"/>
              <a:t>Etudier les liens entre parcours et recomposition socio-démo des territoires</a:t>
            </a:r>
          </a:p>
          <a:p>
            <a:pPr marL="0" indent="0" eaLnBrk="1" hangingPunct="1">
              <a:buNone/>
            </a:pPr>
            <a:endParaRPr lang="fr-FR" altLang="fr-FR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/>
              <a:t> </a:t>
            </a:r>
            <a:r>
              <a:rPr lang="fr-FR" altLang="fr-FR" b="1" dirty="0" smtClean="0"/>
              <a:t>Quels apports de l’EDP ?</a:t>
            </a:r>
          </a:p>
          <a:p>
            <a:pPr eaLnBrk="1" hangingPunct="1"/>
            <a:endParaRPr lang="fr-FR" altLang="fr-FR" dirty="0" smtClean="0"/>
          </a:p>
        </p:txBody>
      </p:sp>
      <p:sp>
        <p:nvSpPr>
          <p:cNvPr id="15363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Intérêts de recherche</a:t>
            </a:r>
            <a:endParaRPr lang="fr-FR" altLang="fr-FR" dirty="0" smtClean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DB51FF-8A6B-4BCF-AD99-90153F6F829D}" type="datetime2">
              <a:rPr lang="fr-FR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4865E1-ADEE-42FA-9FB9-5312CFC9B268}" type="slidenum">
              <a:rPr lang="fr-FR" altLang="fr-FR" sz="1000" b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fr-FR" altLang="fr-FR" sz="1000" b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46822" y="1583676"/>
            <a:ext cx="8160151" cy="449907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D6B69-A55A-4D7B-9EFF-9934E300F99D}" type="datetime2">
              <a:rPr lang="fr-FR" smtClean="0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3E5-79B7-489E-B378-58CFBA93F5E4}" type="slidenum">
              <a:rPr lang="fr-FR" altLang="fr-FR" smtClean="0"/>
              <a:pPr/>
              <a:t>3</a:t>
            </a:fld>
            <a:endParaRPr lang="fr-FR" alt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11911" t="18480" r="32571" b="49320"/>
          <a:stretch/>
        </p:blipFill>
        <p:spPr>
          <a:xfrm>
            <a:off x="769965" y="16930"/>
            <a:ext cx="7241794" cy="23625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12201" t="40523" r="33857" b="8001"/>
          <a:stretch/>
        </p:blipFill>
        <p:spPr>
          <a:xfrm>
            <a:off x="899592" y="2354452"/>
            <a:ext cx="6943286" cy="372701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483768" y="6237312"/>
            <a:ext cx="3751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Extrait de Le Roux et al (2020), </a:t>
            </a:r>
            <a:r>
              <a:rPr lang="fr-FR" i="1" dirty="0" smtClean="0"/>
              <a:t>Population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1481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7"/>
          <p:cNvSpPr>
            <a:spLocks noGrp="1"/>
          </p:cNvSpPr>
          <p:nvPr>
            <p:ph idx="1"/>
          </p:nvPr>
        </p:nvSpPr>
        <p:spPr>
          <a:xfrm>
            <a:off x="468313" y="1557338"/>
            <a:ext cx="8207375" cy="4525962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Des éléments des trajectoires géographiques, résidentielles, socio-professionnelles, familiales</a:t>
            </a:r>
          </a:p>
          <a:p>
            <a:pPr eaLnBrk="1" hangingPunct="1"/>
            <a:r>
              <a:rPr lang="fr-FR" altLang="fr-FR" dirty="0" smtClean="0"/>
              <a:t>Très grands échantillons</a:t>
            </a:r>
          </a:p>
          <a:p>
            <a:pPr eaLnBrk="1" hangingPunct="1"/>
            <a:r>
              <a:rPr lang="fr-FR" altLang="fr-FR" dirty="0" smtClean="0"/>
              <a:t>France entière</a:t>
            </a:r>
          </a:p>
          <a:p>
            <a:pPr eaLnBrk="1" hangingPunct="1"/>
            <a:r>
              <a:rPr lang="fr-FR" altLang="fr-FR" dirty="0" smtClean="0"/>
              <a:t>Actualité de l’échantillon</a:t>
            </a:r>
          </a:p>
          <a:p>
            <a:pPr eaLnBrk="1" hangingPunct="1"/>
            <a:r>
              <a:rPr lang="fr-FR" altLang="fr-FR" dirty="0" smtClean="0"/>
              <a:t>Entrées/sorties d’un territoire</a:t>
            </a:r>
            <a:endParaRPr lang="fr-FR" altLang="fr-FR" dirty="0" smtClean="0"/>
          </a:p>
        </p:txBody>
      </p:sp>
      <p:sp>
        <p:nvSpPr>
          <p:cNvPr id="15363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Pourquoi l’EDP ?</a:t>
            </a:r>
            <a:endParaRPr lang="fr-FR" altLang="fr-FR" dirty="0" smtClean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DB51FF-8A6B-4BCF-AD99-90153F6F829D}" type="datetime2">
              <a:rPr lang="fr-FR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4865E1-ADEE-42FA-9FB9-5312CFC9B268}" type="slidenum">
              <a:rPr lang="fr-FR" altLang="fr-FR" sz="1000" b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fr-FR" altLang="fr-FR" sz="1000" b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7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7"/>
          <p:cNvSpPr>
            <a:spLocks noGrp="1"/>
          </p:cNvSpPr>
          <p:nvPr>
            <p:ph idx="1"/>
          </p:nvPr>
        </p:nvSpPr>
        <p:spPr>
          <a:xfrm>
            <a:off x="468313" y="1340768"/>
            <a:ext cx="8207375" cy="4525962"/>
          </a:xfrm>
        </p:spPr>
        <p:txBody>
          <a:bodyPr/>
          <a:lstStyle/>
          <a:p>
            <a:r>
              <a:rPr lang="fr-FR" altLang="fr-FR" sz="2800" dirty="0" smtClean="0"/>
              <a:t>Reconstituer des parcours de générations à partir de l’EDP</a:t>
            </a:r>
          </a:p>
          <a:p>
            <a:r>
              <a:rPr lang="fr-FR" altLang="fr-FR" sz="2800" dirty="0" smtClean="0"/>
              <a:t>Décrire ces parcours pour des générations et des champs géographiques choisis (et être représentatif)</a:t>
            </a:r>
          </a:p>
          <a:p>
            <a:pPr eaLnBrk="1" hangingPunct="1"/>
            <a:endParaRPr lang="fr-FR" altLang="fr-FR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/>
              <a:t>Des difficultés liées au passage à l’EAR</a:t>
            </a:r>
          </a:p>
          <a:p>
            <a:pPr eaLnBrk="1" hangingPunct="1"/>
            <a:endParaRPr lang="fr-FR" altLang="fr-FR" dirty="0" smtClean="0"/>
          </a:p>
        </p:txBody>
      </p:sp>
      <p:sp>
        <p:nvSpPr>
          <p:cNvPr id="15363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Objectifs méthodologiques</a:t>
            </a:r>
            <a:endParaRPr lang="fr-FR" altLang="fr-FR" dirty="0" smtClean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DB51FF-8A6B-4BCF-AD99-90153F6F829D}" type="datetime2">
              <a:rPr lang="fr-FR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4865E1-ADEE-42FA-9FB9-5312CFC9B268}" type="slidenum">
              <a:rPr lang="fr-FR" altLang="fr-FR" sz="1000" b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fr-FR" altLang="fr-FR" sz="1000" b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0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Des enquêtes biographiques à l’EDP</a:t>
            </a:r>
            <a:endParaRPr lang="fr-FR" altLang="fr-FR" dirty="0" smtClean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DB51FF-8A6B-4BCF-AD99-90153F6F829D}" type="datetime2">
              <a:rPr lang="fr-FR"/>
              <a:pPr>
                <a:defRPr/>
              </a:pPr>
              <a:t>lundi 15 novembre 2021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4865E1-ADEE-42FA-9FB9-5312CFC9B268}" type="slidenum">
              <a:rPr lang="fr-FR" altLang="fr-FR" sz="1000" b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fr-FR" altLang="fr-FR" sz="1000" b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8413"/>
          <a:stretch/>
        </p:blipFill>
        <p:spPr>
          <a:xfrm>
            <a:off x="107504" y="1412776"/>
            <a:ext cx="3747822" cy="4824535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6156176" y="1854820"/>
            <a:ext cx="0" cy="423847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265694" y="1854820"/>
            <a:ext cx="0" cy="423847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8442646" y="1854820"/>
            <a:ext cx="0" cy="423847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612668" y="3629257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Livry-Garg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612668" y="4154722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Livry-Garg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5630743" y="4617454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Livry-Garg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284547" y="2591147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Recensements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5630743" y="5087364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Livry-Garg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5616116" y="5626545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Livry-Garg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6732240" y="3628100"/>
            <a:ext cx="1080120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HLM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6732240" y="4153565"/>
            <a:ext cx="1080120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Maison, </a:t>
            </a:r>
            <a:r>
              <a:rPr lang="fr-FR" sz="1200" dirty="0" err="1" smtClean="0"/>
              <a:t>acces</a:t>
            </a:r>
            <a:endParaRPr lang="fr-FR" sz="1200" dirty="0"/>
          </a:p>
        </p:txBody>
      </p:sp>
      <p:sp>
        <p:nvSpPr>
          <p:cNvPr id="24" name="Rectangle 23"/>
          <p:cNvSpPr/>
          <p:nvPr/>
        </p:nvSpPr>
        <p:spPr>
          <a:xfrm>
            <a:off x="6750315" y="4616297"/>
            <a:ext cx="1080120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Maison, </a:t>
            </a:r>
            <a:r>
              <a:rPr lang="fr-FR" sz="1200" dirty="0" err="1" smtClean="0"/>
              <a:t>acces</a:t>
            </a:r>
            <a:endParaRPr lang="fr-FR" sz="1200" dirty="0"/>
          </a:p>
        </p:txBody>
      </p:sp>
      <p:sp>
        <p:nvSpPr>
          <p:cNvPr id="25" name="Rectangle 24"/>
          <p:cNvSpPr/>
          <p:nvPr/>
        </p:nvSpPr>
        <p:spPr>
          <a:xfrm>
            <a:off x="6750315" y="5086207"/>
            <a:ext cx="1080120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Maison, </a:t>
            </a:r>
            <a:r>
              <a:rPr lang="fr-FR" sz="1200" dirty="0" err="1" smtClean="0"/>
              <a:t>acces</a:t>
            </a:r>
            <a:endParaRPr lang="fr-FR" sz="1200" dirty="0"/>
          </a:p>
        </p:txBody>
      </p:sp>
      <p:sp>
        <p:nvSpPr>
          <p:cNvPr id="26" name="Rectangle 25"/>
          <p:cNvSpPr/>
          <p:nvPr/>
        </p:nvSpPr>
        <p:spPr>
          <a:xfrm>
            <a:off x="6735688" y="5625388"/>
            <a:ext cx="1080120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Maison, </a:t>
            </a:r>
            <a:r>
              <a:rPr lang="fr-FR" sz="1200" dirty="0" err="1" smtClean="0"/>
              <a:t>prop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27" name="Rectangle 26"/>
          <p:cNvSpPr/>
          <p:nvPr/>
        </p:nvSpPr>
        <p:spPr>
          <a:xfrm>
            <a:off x="7884511" y="3626806"/>
            <a:ext cx="1080120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Ouvrier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7884511" y="4152271"/>
            <a:ext cx="1080120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Petit </a:t>
            </a:r>
            <a:r>
              <a:rPr lang="fr-FR" dirty="0" err="1" smtClean="0"/>
              <a:t>indép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7902586" y="4615003"/>
            <a:ext cx="1080120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Petit </a:t>
            </a:r>
            <a:r>
              <a:rPr lang="fr-FR" dirty="0" err="1" smtClean="0"/>
              <a:t>indép</a:t>
            </a:r>
            <a:r>
              <a:rPr lang="fr-FR" dirty="0" smtClean="0"/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02586" y="5084913"/>
            <a:ext cx="1080120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Petit </a:t>
            </a:r>
            <a:r>
              <a:rPr lang="fr-FR" dirty="0" err="1" smtClean="0"/>
              <a:t>indép</a:t>
            </a:r>
            <a:r>
              <a:rPr lang="fr-FR" dirty="0" smtClean="0"/>
              <a:t>.</a:t>
            </a:r>
            <a:endParaRPr lang="fr-FR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7887959" y="5624094"/>
            <a:ext cx="1080120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Retraite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4067944" y="1566366"/>
            <a:ext cx="1195373" cy="288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4785138" y="359000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1968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4803806" y="412918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1975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4822460" y="458140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1982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4831991" y="504033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1990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4831991" y="555715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1999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581014" y="1204665"/>
            <a:ext cx="1418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Trajectoires …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5907750" y="162871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Géo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6945004" y="160947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Résid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8200195" y="1609477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22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sur la génération 1946-1950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98721" y="6381750"/>
            <a:ext cx="1727200" cy="360363"/>
          </a:xfrm>
        </p:spPr>
        <p:txBody>
          <a:bodyPr/>
          <a:lstStyle/>
          <a:p>
            <a:pPr>
              <a:defRPr/>
            </a:pPr>
            <a:fld id="{ACBD6B69-A55A-4D7B-9EFF-9934E300F99D}" type="datetime2">
              <a:rPr lang="fr-FR" smtClean="0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3E5-79B7-489E-B378-58CFBA93F5E4}" type="slidenum">
              <a:rPr lang="fr-FR" altLang="fr-FR" smtClean="0"/>
              <a:pPr/>
              <a:t>7</a:t>
            </a:fld>
            <a:endParaRPr lang="fr-FR" altLang="fr-FR"/>
          </a:p>
        </p:txBody>
      </p:sp>
      <p:pic>
        <p:nvPicPr>
          <p:cNvPr id="38914" name="Imag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8" r="7613"/>
          <a:stretch>
            <a:fillRect/>
          </a:stretch>
        </p:blipFill>
        <p:spPr bwMode="auto">
          <a:xfrm>
            <a:off x="4378272" y="1454031"/>
            <a:ext cx="267335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520" y="6865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8918" name="Imag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/>
          <a:stretch>
            <a:fillRect/>
          </a:stretch>
        </p:blipFill>
        <p:spPr bwMode="auto">
          <a:xfrm>
            <a:off x="4450804" y="4138315"/>
            <a:ext cx="28575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242130" y="49877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242130" y="36483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fr-FR" sz="1400" b="1" i="0" u="none" strike="noStrike" cap="none" normalizeH="0" baseline="0" smtClean="0">
              <a:ln>
                <a:noFill/>
              </a:ln>
              <a:solidFill>
                <a:srgbClr val="E52E8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242130" y="62582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30443" y="1803066"/>
            <a:ext cx="29867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Trajectoires issues </a:t>
            </a:r>
          </a:p>
          <a:p>
            <a:r>
              <a:rPr lang="fr-FR" dirty="0" smtClean="0"/>
              <a:t>de Biographie et Entourage</a:t>
            </a:r>
          </a:p>
          <a:p>
            <a:r>
              <a:rPr lang="fr-FR" dirty="0" smtClean="0"/>
              <a:t>(agglomération parisienne, 2001)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07251" y="4567742"/>
            <a:ext cx="33166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Trajectoires reconstituées à partir de</a:t>
            </a:r>
            <a:br>
              <a:rPr lang="fr-FR" dirty="0" smtClean="0"/>
            </a:br>
            <a:r>
              <a:rPr lang="fr-FR" dirty="0" smtClean="0"/>
              <a:t>l’EDP – recensements 1968 à 1999</a:t>
            </a:r>
          </a:p>
          <a:p>
            <a:r>
              <a:rPr lang="fr-FR" dirty="0" smtClean="0"/>
              <a:t>(agglomération parisienne, 1999)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2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Depuis 2006, enquête annuelle sur un échantillon :</a:t>
            </a:r>
          </a:p>
          <a:p>
            <a:pPr lvl="1"/>
            <a:r>
              <a:rPr lang="fr-FR" sz="2400" dirty="0" smtClean="0"/>
              <a:t>8 % des ménages dans les communes de 10 000 </a:t>
            </a:r>
            <a:r>
              <a:rPr lang="fr-FR" sz="2400" dirty="0" err="1" smtClean="0"/>
              <a:t>hab</a:t>
            </a:r>
            <a:r>
              <a:rPr lang="fr-FR" sz="2400" dirty="0" smtClean="0"/>
              <a:t> et plus</a:t>
            </a:r>
            <a:endParaRPr lang="fr-FR" sz="2400" dirty="0"/>
          </a:p>
          <a:p>
            <a:pPr lvl="1"/>
            <a:r>
              <a:rPr lang="fr-FR" sz="2400" dirty="0" smtClean="0"/>
              <a:t>exhaustif pour 1/5 de communes de moins de 10 000 </a:t>
            </a:r>
            <a:r>
              <a:rPr lang="fr-FR" sz="2400" dirty="0" err="1" smtClean="0"/>
              <a:t>hab</a:t>
            </a:r>
            <a:endParaRPr lang="fr-FR" dirty="0"/>
          </a:p>
          <a:p>
            <a:r>
              <a:rPr lang="fr-FR" dirty="0" smtClean="0"/>
              <a:t>Résultats produits sur 5 vagues ramenées à la date médiane</a:t>
            </a:r>
          </a:p>
          <a:p>
            <a:pPr lvl="1"/>
            <a:r>
              <a:rPr lang="fr-FR" sz="2400" dirty="0" smtClean="0"/>
              <a:t>40 % des ménages dans les communes de 10 000 </a:t>
            </a:r>
            <a:r>
              <a:rPr lang="fr-FR" sz="2400" dirty="0" err="1" smtClean="0"/>
              <a:t>hab</a:t>
            </a:r>
            <a:r>
              <a:rPr lang="fr-FR" sz="2400" dirty="0" smtClean="0"/>
              <a:t> et plus</a:t>
            </a:r>
          </a:p>
          <a:p>
            <a:pPr lvl="1"/>
            <a:r>
              <a:rPr lang="fr-FR" sz="2400" dirty="0" smtClean="0"/>
              <a:t>100% des communes de moins de 10 000 </a:t>
            </a:r>
            <a:r>
              <a:rPr lang="fr-FR" sz="2400" dirty="0" err="1" smtClean="0"/>
              <a:t>hab</a:t>
            </a:r>
            <a:endParaRPr lang="fr-FR" sz="24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passage à l’EAR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D6B69-A55A-4D7B-9EFF-9934E300F99D}" type="datetime2">
              <a:rPr lang="fr-FR" smtClean="0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3E5-79B7-489E-B378-58CFBA93F5E4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38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3664" y="1367697"/>
            <a:ext cx="8208912" cy="2177716"/>
          </a:xfrm>
        </p:spPr>
        <p:txBody>
          <a:bodyPr/>
          <a:lstStyle/>
          <a:p>
            <a:r>
              <a:rPr lang="fr-FR" sz="2400" dirty="0" smtClean="0"/>
              <a:t>Perte d’effectif observé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Variabilité individuelle des dates d’observation</a:t>
            </a:r>
          </a:p>
          <a:p>
            <a:endParaRPr lang="fr-FR" sz="2400" dirty="0" smtClean="0"/>
          </a:p>
          <a:p>
            <a:r>
              <a:rPr lang="fr-FR" sz="2400" dirty="0" smtClean="0"/>
              <a:t>Impossibilité de travailler sur les migrations internationales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Conséquences pour l’EDP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D6B69-A55A-4D7B-9EFF-9934E300F99D}" type="datetime2">
              <a:rPr lang="fr-FR" smtClean="0"/>
              <a:pPr>
                <a:defRPr/>
              </a:pPr>
              <a:t>mercredi 10 novembre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3E5-79B7-489E-B378-58CFBA93F5E4}" type="slidenum">
              <a:rPr lang="fr-FR" altLang="fr-FR" smtClean="0"/>
              <a:pPr/>
              <a:t>9</a:t>
            </a:fld>
            <a:endParaRPr lang="fr-FR" alt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29784"/>
              </p:ext>
            </p:extLst>
          </p:nvPr>
        </p:nvGraphicFramePr>
        <p:xfrm>
          <a:off x="2915816" y="3844217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127048561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866233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6899211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39155932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97823596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407559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1887105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3819996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4729278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39930177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60927249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9278792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RP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EAR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1990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1999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2006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2007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2008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2009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2013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2015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9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19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51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9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5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X</a:t>
                      </a:r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45257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496838" y="4596464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Hypermobile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96838" y="4988268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Hypermobile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43664" y="5380072"/>
            <a:ext cx="2472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Départ à l’étranger en 1992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22212" y="5766196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Immobile petite commune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15518" y="6097615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Immobile grande commune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15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ppt (1)</Template>
  <TotalTime>7892</TotalTime>
  <Words>746</Words>
  <Application>Microsoft Office PowerPoint</Application>
  <PresentationFormat>Affichage à l'écran (4:3)</PresentationFormat>
  <Paragraphs>243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Calibri</vt:lpstr>
      <vt:lpstr>n2</vt:lpstr>
      <vt:lpstr>Reconstituer des parcours de vie à partir de l'EDP</vt:lpstr>
      <vt:lpstr>Intérêts de recherche</vt:lpstr>
      <vt:lpstr>Exemple : </vt:lpstr>
      <vt:lpstr>Pourquoi l’EDP ?</vt:lpstr>
      <vt:lpstr>Objectifs méthodologiques</vt:lpstr>
      <vt:lpstr>Des enquêtes biographiques à l’EDP</vt:lpstr>
      <vt:lpstr>Evaluation sur la génération 1946-1950</vt:lpstr>
      <vt:lpstr>Le passage à l’EAR</vt:lpstr>
      <vt:lpstr>Conséquences pour l’EDP</vt:lpstr>
      <vt:lpstr>Solutions proposées par l’INSEE</vt:lpstr>
      <vt:lpstr>Conséquences pour la reconstitution des parcours individuels après 2006</vt:lpstr>
      <vt:lpstr>Test sur sous-échantillon</vt:lpstr>
      <vt:lpstr>Conclusions par rapport au passage à l’EAR</vt:lpstr>
    </vt:vector>
  </TitlesOfParts>
  <Company>INED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GLR</dc:creator>
  <cp:lastModifiedBy>GLR</cp:lastModifiedBy>
  <cp:revision>63</cp:revision>
  <dcterms:created xsi:type="dcterms:W3CDTF">2021-11-10T10:05:47Z</dcterms:created>
  <dcterms:modified xsi:type="dcterms:W3CDTF">2021-11-15T21:38:02Z</dcterms:modified>
</cp:coreProperties>
</file>