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75" r:id="rId4"/>
    <p:sldId id="287" r:id="rId5"/>
    <p:sldId id="288" r:id="rId6"/>
    <p:sldId id="289" r:id="rId7"/>
    <p:sldId id="290" r:id="rId8"/>
    <p:sldId id="291" r:id="rId9"/>
    <p:sldId id="293" r:id="rId10"/>
    <p:sldId id="295" r:id="rId11"/>
    <p:sldId id="298" r:id="rId12"/>
    <p:sldId id="299" r:id="rId13"/>
    <p:sldId id="296" r:id="rId14"/>
    <p:sldId id="300" r:id="rId15"/>
    <p:sldId id="301" r:id="rId16"/>
    <p:sldId id="302" r:id="rId17"/>
    <p:sldId id="30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49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1F3673-CE72-5E44-B3DF-8E511790C499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0D9AE-133A-EA45-848E-3A5D5CD113E3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41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34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651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912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0410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2802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60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1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663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998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78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390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Click to edit Master text styles</a:t>
            </a:r>
          </a:p>
          <a:p>
            <a:pPr lvl="1"/>
            <a:r>
              <a:rPr lang="fr-FR" smtClean="0"/>
              <a:t>Second level</a:t>
            </a:r>
          </a:p>
          <a:p>
            <a:pPr lvl="2"/>
            <a:r>
              <a:rPr lang="fr-FR" smtClean="0"/>
              <a:t>Third level</a:t>
            </a:r>
          </a:p>
          <a:p>
            <a:pPr lvl="3"/>
            <a:r>
              <a:rPr lang="fr-FR" smtClean="0"/>
              <a:t>Fourth level</a:t>
            </a:r>
          </a:p>
          <a:p>
            <a:pPr lvl="4"/>
            <a:r>
              <a:rPr lang="fr-F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49CF4-EF6F-674A-AE45-75E6F4F18F6A}" type="datetimeFigureOut">
              <a:rPr lang="en-US" smtClean="0"/>
              <a:t>11/16/2021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3402B-5AD3-4742-BAEE-C08F88601AA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536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9707" y="2800277"/>
            <a:ext cx="7772400" cy="1858535"/>
          </a:xfrm>
        </p:spPr>
        <p:txBody>
          <a:bodyPr>
            <a:noAutofit/>
          </a:bodyPr>
          <a:lstStyle/>
          <a:p>
            <a:r>
              <a:rPr lang="fr-FR" sz="3500" b="1" dirty="0" smtClean="0">
                <a:solidFill>
                  <a:srgbClr val="2C3E7D"/>
                </a:solidFill>
                <a:latin typeface="Century Gothic"/>
                <a:cs typeface="Century Gothic"/>
              </a:rPr>
              <a:t>Journée </a:t>
            </a:r>
            <a:r>
              <a:rPr lang="fr-FR" sz="3500" b="1" dirty="0" err="1" smtClean="0">
                <a:solidFill>
                  <a:srgbClr val="2C3E7D"/>
                </a:solidFill>
                <a:latin typeface="Century Gothic"/>
                <a:cs typeface="Century Gothic"/>
              </a:rPr>
              <a:t>Big_Stat</a:t>
            </a:r>
            <a:r>
              <a:rPr lang="fr-FR" sz="3500" b="1" dirty="0" smtClean="0">
                <a:solidFill>
                  <a:srgbClr val="2C3E7D"/>
                </a:solidFill>
                <a:latin typeface="Century Gothic"/>
                <a:cs typeface="Century Gothic"/>
              </a:rPr>
              <a:t/>
            </a:r>
            <a:br>
              <a:rPr lang="fr-FR" sz="3500" b="1" dirty="0" smtClean="0">
                <a:solidFill>
                  <a:srgbClr val="2C3E7D"/>
                </a:solidFill>
                <a:latin typeface="Century Gothic"/>
                <a:cs typeface="Century Gothic"/>
              </a:rPr>
            </a:br>
            <a:r>
              <a:rPr lang="fr-FR" sz="3500" b="1" dirty="0" smtClean="0">
                <a:solidFill>
                  <a:srgbClr val="2C3E7D"/>
                </a:solidFill>
                <a:latin typeface="Century Gothic"/>
                <a:cs typeface="Century Gothic"/>
              </a:rPr>
              <a:t/>
            </a:r>
            <a:br>
              <a:rPr lang="fr-FR" sz="3500" b="1" dirty="0" smtClean="0">
                <a:solidFill>
                  <a:srgbClr val="2C3E7D"/>
                </a:solidFill>
                <a:latin typeface="Century Gothic"/>
                <a:cs typeface="Century Gothic"/>
              </a:rPr>
            </a:br>
            <a:r>
              <a:rPr lang="fr-FR" sz="2500" b="1" dirty="0" smtClean="0">
                <a:solidFill>
                  <a:srgbClr val="2C3E7D"/>
                </a:solidFill>
                <a:latin typeface="Century Gothic"/>
                <a:cs typeface="Century Gothic"/>
              </a:rPr>
              <a:t>Inégalité des Chances:</a:t>
            </a:r>
            <a:br>
              <a:rPr lang="fr-FR" sz="2500" b="1" dirty="0" smtClean="0">
                <a:solidFill>
                  <a:srgbClr val="2C3E7D"/>
                </a:solidFill>
                <a:latin typeface="Century Gothic"/>
                <a:cs typeface="Century Gothic"/>
              </a:rPr>
            </a:br>
            <a:r>
              <a:rPr lang="fr-FR" sz="2500" b="1" dirty="0" smtClean="0">
                <a:solidFill>
                  <a:srgbClr val="2C3E7D"/>
                </a:solidFill>
                <a:latin typeface="Century Gothic"/>
                <a:cs typeface="Century Gothic"/>
              </a:rPr>
              <a:t>Circonstances dans l’Enfance et Revenu à l’Age Adulte dans l’EDP</a:t>
            </a:r>
            <a:br>
              <a:rPr lang="fr-FR" sz="2500" b="1" dirty="0" smtClean="0">
                <a:solidFill>
                  <a:srgbClr val="2C3E7D"/>
                </a:solidFill>
                <a:latin typeface="Century Gothic"/>
                <a:cs typeface="Century Gothic"/>
              </a:rPr>
            </a:br>
            <a:endParaRPr lang="fr-FR" sz="2500" b="1" dirty="0">
              <a:solidFill>
                <a:srgbClr val="2C3E7D"/>
              </a:solidFill>
              <a:latin typeface="Century Gothic"/>
              <a:cs typeface="Century Gothic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982" y="5013523"/>
            <a:ext cx="6400800" cy="1216035"/>
          </a:xfrm>
        </p:spPr>
        <p:txBody>
          <a:bodyPr>
            <a:normAutofit/>
          </a:bodyPr>
          <a:lstStyle/>
          <a:p>
            <a:r>
              <a:rPr lang="fr-FR" sz="1800" dirty="0" smtClean="0">
                <a:solidFill>
                  <a:srgbClr val="95B2D8"/>
                </a:solidFill>
                <a:latin typeface="Avenir Next Regular"/>
                <a:cs typeface="Avenir Next Regular"/>
              </a:rPr>
              <a:t>Mardi 16 novembre 2021</a:t>
            </a:r>
          </a:p>
          <a:p>
            <a:r>
              <a:rPr lang="fr-FR" sz="1800" dirty="0" smtClean="0">
                <a:solidFill>
                  <a:srgbClr val="95B2D8"/>
                </a:solidFill>
                <a:latin typeface="Avenir Next Regular"/>
                <a:cs typeface="Avenir Next Regular"/>
              </a:rPr>
              <a:t>Geoffrey Teyssier (avec Laurent </a:t>
            </a:r>
            <a:r>
              <a:rPr lang="fr-FR" sz="1800" dirty="0" err="1" smtClean="0">
                <a:solidFill>
                  <a:srgbClr val="95B2D8"/>
                </a:solidFill>
                <a:latin typeface="Avenir Next Regular"/>
                <a:cs typeface="Avenir Next Regular"/>
              </a:rPr>
              <a:t>Toulemon</a:t>
            </a:r>
            <a:r>
              <a:rPr lang="fr-FR" sz="1800" dirty="0" smtClean="0">
                <a:solidFill>
                  <a:srgbClr val="95B2D8"/>
                </a:solidFill>
                <a:latin typeface="Avenir Next Regular"/>
                <a:cs typeface="Avenir Next Regular"/>
              </a:rPr>
              <a:t>)</a:t>
            </a:r>
          </a:p>
          <a:p>
            <a:r>
              <a:rPr lang="fr-FR" sz="1800" dirty="0" err="1" smtClean="0">
                <a:solidFill>
                  <a:srgbClr val="95B2D8"/>
                </a:solidFill>
                <a:latin typeface="Avenir Next Regular"/>
                <a:cs typeface="Avenir Next Regular"/>
              </a:rPr>
              <a:t>Ined</a:t>
            </a:r>
            <a:endParaRPr lang="fr-FR" sz="1800" dirty="0" smtClean="0">
              <a:solidFill>
                <a:srgbClr val="95B2D8"/>
              </a:solidFill>
              <a:latin typeface="Avenir Next Regular"/>
              <a:cs typeface="Avenir Next Regular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605" y="2417791"/>
            <a:ext cx="1064475" cy="780275"/>
            <a:chOff x="0" y="2968102"/>
            <a:chExt cx="1112622" cy="780275"/>
          </a:xfrm>
        </p:grpSpPr>
        <p:sp>
          <p:nvSpPr>
            <p:cNvPr id="13" name="Rectangle 12"/>
            <p:cNvSpPr/>
            <p:nvPr/>
          </p:nvSpPr>
          <p:spPr>
            <a:xfrm>
              <a:off x="0" y="2968103"/>
              <a:ext cx="810930" cy="78027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" name="Right Triangle 13"/>
            <p:cNvSpPr/>
            <p:nvPr/>
          </p:nvSpPr>
          <p:spPr>
            <a:xfrm>
              <a:off x="795629" y="3365890"/>
              <a:ext cx="316993" cy="382487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" name="Right Triangle 14"/>
            <p:cNvSpPr/>
            <p:nvPr/>
          </p:nvSpPr>
          <p:spPr>
            <a:xfrm rot="5400000">
              <a:off x="756908" y="3010176"/>
              <a:ext cx="397787" cy="313640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16" name="Group 15"/>
          <p:cNvGrpSpPr/>
          <p:nvPr/>
        </p:nvGrpSpPr>
        <p:grpSpPr>
          <a:xfrm rot="10800000">
            <a:off x="8089677" y="2417790"/>
            <a:ext cx="1071230" cy="780275"/>
            <a:chOff x="0" y="2968102"/>
            <a:chExt cx="1112622" cy="780275"/>
          </a:xfrm>
        </p:grpSpPr>
        <p:sp>
          <p:nvSpPr>
            <p:cNvPr id="17" name="Rectangle 16"/>
            <p:cNvSpPr/>
            <p:nvPr/>
          </p:nvSpPr>
          <p:spPr>
            <a:xfrm>
              <a:off x="0" y="2968103"/>
              <a:ext cx="810930" cy="780274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Right Triangle 17"/>
            <p:cNvSpPr/>
            <p:nvPr/>
          </p:nvSpPr>
          <p:spPr>
            <a:xfrm>
              <a:off x="795629" y="3365890"/>
              <a:ext cx="316993" cy="382487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9" name="Right Triangle 18"/>
            <p:cNvSpPr/>
            <p:nvPr/>
          </p:nvSpPr>
          <p:spPr>
            <a:xfrm rot="5400000">
              <a:off x="756908" y="3010176"/>
              <a:ext cx="397787" cy="313640"/>
            </a:xfrm>
            <a:prstGeom prst="rtTriangl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7060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4476"/>
            <a:ext cx="8229600" cy="817382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III. Résultat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891858"/>
            <a:ext cx="8229600" cy="5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Clr>
                <a:schemeClr val="accent1"/>
              </a:buClr>
              <a:buNone/>
            </a:pPr>
            <a:endParaRPr lang="fr-FR" sz="2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  <p:graphicFrame>
        <p:nvGraphicFramePr>
          <p:cNvPr id="11" name="Obje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3010087"/>
              </p:ext>
            </p:extLst>
          </p:nvPr>
        </p:nvGraphicFramePr>
        <p:xfrm>
          <a:off x="1697038" y="1147763"/>
          <a:ext cx="5748337" cy="4562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Document" r:id="rId3" imgW="5747858" imgH="4561911" progId="Word.Document.12">
                  <p:embed/>
                </p:oleObj>
              </mc:Choice>
              <mc:Fallback>
                <p:oleObj name="Document" r:id="rId3" imgW="5747858" imgH="456191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97038" y="1147763"/>
                        <a:ext cx="5748337" cy="4562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4501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540" y="527297"/>
            <a:ext cx="5762919" cy="5803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492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0540" y="1246999"/>
            <a:ext cx="5762919" cy="436400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1690539" y="5367280"/>
            <a:ext cx="5762919" cy="355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800" dirty="0">
                <a:latin typeface="Cambria" panose="02040503050406030204" pitchFamily="18" charset="0"/>
                <a:ea typeface="Calibri" panose="020F0502020204030204" pitchFamily="34" charset="0"/>
                <a:cs typeface="Calibri Light" panose="020F0302020204030204" pitchFamily="34" charset="0"/>
              </a:rPr>
              <a:t>Note : Les variables suivantes sont inclues dans les régressions mais omises du tableau : département de résidence durant l’enfance, année de naissance, âge, et le fait que les variables niveau foyer se réfèrent à l’enfance de 1 à 7 ans ou de 8 à 14 ans. </a:t>
            </a:r>
            <a:endParaRPr lang="fr-FR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0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4476"/>
            <a:ext cx="8229600" cy="817382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III. Résultat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891858"/>
            <a:ext cx="8229600" cy="5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Clr>
                <a:schemeClr val="accent1"/>
              </a:buClr>
              <a:buNone/>
            </a:pPr>
            <a:endParaRPr lang="fr-FR" sz="2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  <p:pic>
        <p:nvPicPr>
          <p:cNvPr id="8" name="Image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199" y="1090862"/>
            <a:ext cx="7884696" cy="51835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36899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891858"/>
            <a:ext cx="8229600" cy="5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Clr>
                <a:schemeClr val="accent1"/>
              </a:buClr>
              <a:buNone/>
            </a:pPr>
            <a:endParaRPr lang="fr-FR" sz="2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  <p:pic>
        <p:nvPicPr>
          <p:cNvPr id="10" name="Image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708" y="741318"/>
            <a:ext cx="7490976" cy="509800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Image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108" y="893718"/>
            <a:ext cx="7490976" cy="50980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393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891858"/>
            <a:ext cx="8229600" cy="5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Clr>
                <a:schemeClr val="accent1"/>
              </a:buClr>
              <a:buNone/>
            </a:pPr>
            <a:endParaRPr lang="fr-FR" sz="2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6695" y="741318"/>
            <a:ext cx="7186863" cy="55330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722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891858"/>
            <a:ext cx="8229600" cy="5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Clr>
                <a:schemeClr val="accent1"/>
              </a:buClr>
              <a:buNone/>
            </a:pPr>
            <a:endParaRPr lang="fr-FR" sz="2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  <p:pic>
        <p:nvPicPr>
          <p:cNvPr id="8" name="Image 7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442" y="809897"/>
            <a:ext cx="7756358" cy="582961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6285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891858"/>
            <a:ext cx="8229600" cy="5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Clr>
                <a:schemeClr val="accent1"/>
              </a:buClr>
              <a:buNone/>
            </a:pPr>
            <a:endParaRPr lang="fr-FR" sz="2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  <p:pic>
        <p:nvPicPr>
          <p:cNvPr id="7" name="Image 6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989" y="891858"/>
            <a:ext cx="7283116" cy="51720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9199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I. Introduction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38712"/>
          </a:xfrm>
        </p:spPr>
        <p:txBody>
          <a:bodyPr>
            <a:normAutofit fontScale="85000" lnSpcReduction="20000"/>
          </a:bodyPr>
          <a:lstStyle/>
          <a:p>
            <a:pPr marL="457200" lvl="2" indent="-457200" algn="just">
              <a:buClr>
                <a:schemeClr val="accent1"/>
              </a:buClr>
            </a:pPr>
            <a:r>
              <a:rPr lang="fr-FR" sz="2800" b="1" dirty="0" smtClean="0">
                <a:latin typeface="Avenir Next Regular"/>
                <a:cs typeface="Avenir Next Regular"/>
                <a:sym typeface="Wingdings"/>
              </a:rPr>
              <a:t>Inégalité des chances (IC): </a:t>
            </a:r>
            <a:r>
              <a:rPr lang="fr-FR" dirty="0" smtClean="0">
                <a:latin typeface="Avenir Next Regular"/>
                <a:cs typeface="Avenir Next Regular"/>
                <a:sym typeface="Wingdings"/>
              </a:rPr>
              <a:t>part de l’inégalité expliquée par des « circonstances » (</a:t>
            </a:r>
            <a:r>
              <a:rPr lang="fr-FR" dirty="0" err="1" smtClean="0">
                <a:latin typeface="Avenir Next Regular"/>
                <a:cs typeface="Avenir Next Regular"/>
                <a:sym typeface="Wingdings"/>
              </a:rPr>
              <a:t>Roemer</a:t>
            </a:r>
            <a:r>
              <a:rPr lang="fr-FR" dirty="0" smtClean="0">
                <a:latin typeface="Avenir Next Regular"/>
                <a:cs typeface="Avenir Next Regular"/>
                <a:sym typeface="Wingdings"/>
              </a:rPr>
              <a:t> 1993) que les individus ne peuvent par définition pas choisir  (ex: métier des parents, sexe, ethnicité)</a:t>
            </a:r>
          </a:p>
          <a:p>
            <a:pPr marL="800100" lvl="3" indent="-342900" algn="just">
              <a:buClr>
                <a:schemeClr val="accent1"/>
              </a:buClr>
              <a:buFont typeface="Wingdings" panose="05000000000000000000" pitchFamily="2" charset="2"/>
              <a:buChar char="à"/>
            </a:pPr>
            <a:r>
              <a:rPr lang="fr-FR" sz="24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s’applique souvent à des variables continues comme le revenu ou le salaire mais pas nécessairement</a:t>
            </a: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0" lvl="2" indent="0" algn="just">
              <a:buClr>
                <a:schemeClr val="accent1"/>
              </a:buClr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 algn="just">
              <a:buClr>
                <a:schemeClr val="accent1"/>
              </a:buClr>
            </a:pPr>
            <a:r>
              <a:rPr lang="fr-FR" sz="2800" b="1" dirty="0" smtClean="0">
                <a:latin typeface="Avenir Next Regular"/>
                <a:cs typeface="Avenir Next Regular"/>
                <a:sym typeface="Wingdings"/>
              </a:rPr>
              <a:t>IC et mobilité intergénérationnelle</a:t>
            </a:r>
            <a:r>
              <a:rPr lang="fr-FR" sz="2800" dirty="0" smtClean="0">
                <a:latin typeface="Avenir Next Regular"/>
                <a:cs typeface="Avenir Next Regular"/>
                <a:sym typeface="Wingdings"/>
              </a:rPr>
              <a:t>:</a:t>
            </a:r>
          </a:p>
          <a:p>
            <a:pPr marL="914400" lvl="3" indent="-457200" algn="just">
              <a:buClr>
                <a:schemeClr val="accent1"/>
              </a:buClr>
            </a:pPr>
            <a:r>
              <a:rPr lang="fr-FR" sz="2400" u="sng" dirty="0" smtClean="0">
                <a:latin typeface="Avenir Next Regular"/>
                <a:cs typeface="Avenir Next Regular"/>
                <a:sym typeface="Wingdings"/>
              </a:rPr>
              <a:t>Indice d’inégalité 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(variance, Gini, …) plutôt qu’élasticité ou matrice de transition</a:t>
            </a:r>
          </a:p>
          <a:p>
            <a:pPr marL="914400" lvl="3" indent="-457200" algn="just">
              <a:buClr>
                <a:schemeClr val="accent1"/>
              </a:buClr>
            </a:pPr>
            <a:r>
              <a:rPr lang="fr-FR" sz="2400" u="sng" dirty="0" smtClean="0">
                <a:latin typeface="Avenir Next Regular"/>
                <a:cs typeface="Avenir Next Regular"/>
                <a:sym typeface="Wingdings"/>
              </a:rPr>
              <a:t>Variable </a:t>
            </a:r>
            <a:r>
              <a:rPr lang="fr-FR" sz="2400" u="sng" dirty="0">
                <a:latin typeface="Avenir Next Regular"/>
                <a:cs typeface="Avenir Next Regular"/>
                <a:sym typeface="Wingdings"/>
              </a:rPr>
              <a:t>expliquée </a:t>
            </a:r>
            <a:r>
              <a:rPr lang="fr-FR" sz="2400" dirty="0">
                <a:latin typeface="Avenir Next Regular"/>
                <a:cs typeface="Avenir Next Regular"/>
                <a:sym typeface="Wingdings"/>
              </a:rPr>
              <a:t>à l’âge adulte: souvent (mais pas toujours) le revenu ou salaire pour l’IC vs des variables catégorielles comme la CSP pour la mobilité</a:t>
            </a:r>
          </a:p>
          <a:p>
            <a:pPr marL="914400" lvl="3" indent="-457200" algn="just">
              <a:buClr>
                <a:schemeClr val="accent1"/>
              </a:buClr>
            </a:pP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Ensemble de </a:t>
            </a:r>
            <a:r>
              <a:rPr lang="fr-FR" sz="2400" u="sng" dirty="0" smtClean="0">
                <a:latin typeface="Avenir Next Regular"/>
                <a:cs typeface="Avenir Next Regular"/>
                <a:sym typeface="Wingdings"/>
              </a:rPr>
              <a:t>circonstances explicatives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: plus larges pour l’IC (on se restreint souvent à expliquer une caractéristique par la caractéristique parentale correspondante dans la littérature sur la mobilité)</a:t>
            </a:r>
            <a:endParaRPr lang="fr-FR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None/>
            </a:pPr>
            <a:endParaRPr lang="fr-FR" sz="2400" b="1" dirty="0" smtClean="0">
              <a:latin typeface="Avenir Next Regular"/>
              <a:cs typeface="Avenir Next Regular"/>
              <a:sym typeface="Wingdings"/>
            </a:endParaRPr>
          </a:p>
          <a:p>
            <a:pPr lvl="2" indent="-342900">
              <a:buClr>
                <a:schemeClr val="accent1"/>
              </a:buClr>
            </a:pPr>
            <a:endParaRPr lang="fr-FR" dirty="0" smtClean="0">
              <a:latin typeface="Avenir Next Regular"/>
              <a:cs typeface="Avenir Next Regular"/>
              <a:sym typeface="Wingdings"/>
            </a:endParaRPr>
          </a:p>
          <a:p>
            <a:pPr lvl="2" indent="-342900">
              <a:buClr>
                <a:schemeClr val="accent1"/>
              </a:buClr>
            </a:pPr>
            <a:endParaRPr lang="fr-FR" dirty="0" smtClean="0">
              <a:latin typeface="Avenir Next Regular"/>
              <a:cs typeface="Avenir Next Regular"/>
              <a:sym typeface="Wingdings"/>
            </a:endParaRPr>
          </a:p>
          <a:p>
            <a:pPr lvl="2" indent="-342900">
              <a:buClr>
                <a:schemeClr val="accent1"/>
              </a:buClr>
            </a:pPr>
            <a:endParaRPr lang="fr-FR" dirty="0" smtClean="0">
              <a:latin typeface="Avenir Next Regular"/>
              <a:cs typeface="Avenir Next Regular"/>
              <a:sym typeface="Wingdings"/>
            </a:endParaRPr>
          </a:p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359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378823"/>
            <a:ext cx="8229600" cy="5977527"/>
          </a:xfrm>
        </p:spPr>
        <p:txBody>
          <a:bodyPr>
            <a:normAutofit fontScale="92500"/>
          </a:bodyPr>
          <a:lstStyle/>
          <a:p>
            <a:pPr marL="457200" lvl="2" indent="-457200" algn="just">
              <a:buClr>
                <a:schemeClr val="accent1"/>
              </a:buClr>
            </a:pPr>
            <a:r>
              <a:rPr lang="fr-FR" sz="2800" b="1" dirty="0" smtClean="0">
                <a:latin typeface="Avenir Next Regular"/>
                <a:cs typeface="Avenir Next Regular"/>
                <a:sym typeface="Wingdings"/>
              </a:rPr>
              <a:t>Littérature </a:t>
            </a:r>
            <a:r>
              <a:rPr lang="fr-FR" sz="2800" b="1" dirty="0">
                <a:latin typeface="Avenir Next Regular"/>
                <a:cs typeface="Avenir Next Regular"/>
                <a:sym typeface="Wingdings"/>
              </a:rPr>
              <a:t>sur IC ou la mobilité en France</a:t>
            </a:r>
            <a:r>
              <a:rPr lang="fr-FR" sz="2800" dirty="0">
                <a:latin typeface="Avenir Next Regular"/>
                <a:cs typeface="Avenir Next Regular"/>
                <a:sym typeface="Wingdings"/>
              </a:rPr>
              <a:t>:</a:t>
            </a:r>
            <a:r>
              <a:rPr lang="fr-FR" dirty="0">
                <a:latin typeface="Avenir Next Regular"/>
                <a:cs typeface="Avenir Next Regular"/>
                <a:sym typeface="Wingdings"/>
              </a:rPr>
              <a:t> </a:t>
            </a:r>
          </a:p>
          <a:p>
            <a:pPr marL="914400" lvl="3" indent="-457200" algn="just">
              <a:buClr>
                <a:schemeClr val="accent1"/>
              </a:buClr>
              <a:buFont typeface="Arial"/>
              <a:buChar char="•"/>
            </a:pP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Nombreuses études sur l’éducation (Vallet 2017), la CSP (</a:t>
            </a:r>
            <a:r>
              <a:rPr lang="fr-FR" sz="2400" dirty="0" err="1" smtClean="0">
                <a:latin typeface="Avenir Next Regular"/>
                <a:cs typeface="Avenir Next Regular"/>
                <a:sym typeface="Wingdings"/>
              </a:rPr>
              <a:t>Dupays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 2006, </a:t>
            </a:r>
            <a:r>
              <a:rPr lang="fr-FR" sz="2400" dirty="0" err="1" smtClean="0">
                <a:latin typeface="Avenir Next Regular"/>
              </a:rPr>
              <a:t>Peugny</a:t>
            </a:r>
            <a:r>
              <a:rPr lang="fr-FR" sz="2400" dirty="0" smtClean="0">
                <a:latin typeface="Avenir Next Regular"/>
              </a:rPr>
              <a:t> 2007, Collet &amp; Pénicaud 2019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) ou même la santé (</a:t>
            </a:r>
            <a:r>
              <a:rPr lang="fr-FR" sz="2400" dirty="0" err="1" smtClean="0">
                <a:latin typeface="Avenir Next Regular"/>
                <a:cs typeface="Avenir Next Regular"/>
                <a:sym typeface="Wingdings"/>
              </a:rPr>
              <a:t>Jusot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 et al. 2010)</a:t>
            </a:r>
            <a:endParaRPr lang="fr-FR" sz="2400" b="1" dirty="0">
              <a:latin typeface="Avenir Next Regular"/>
              <a:cs typeface="Avenir Next Regular"/>
              <a:sym typeface="Wingdings"/>
            </a:endParaRPr>
          </a:p>
          <a:p>
            <a:pPr marL="914400" lvl="3" indent="-457200" algn="just">
              <a:buClr>
                <a:schemeClr val="accent1"/>
              </a:buClr>
              <a:buFont typeface="Arial"/>
              <a:buChar char="•"/>
            </a:pP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Un peu </a:t>
            </a:r>
            <a:r>
              <a:rPr lang="fr-FR" sz="2400" dirty="0">
                <a:latin typeface="Avenir Next Regular"/>
                <a:cs typeface="Avenir Next Regular"/>
                <a:sym typeface="Wingdings"/>
              </a:rPr>
              <a:t>moins sur le salaire ou le 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revenu:</a:t>
            </a:r>
          </a:p>
          <a:p>
            <a:pPr marL="1371600" lvl="4" indent="-457200" algn="just">
              <a:buClr>
                <a:schemeClr val="accent1"/>
              </a:buClr>
              <a:buFont typeface="Arial"/>
              <a:buChar char="•"/>
            </a:pP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Lefranc et Trannoy (2005) et Lefranc et al. 2004, 2008, 2010): à partir des enquêtes FQP ou </a:t>
            </a:r>
            <a:r>
              <a:rPr lang="fr-FR" sz="2400" dirty="0" err="1" smtClean="0">
                <a:latin typeface="Avenir Next Regular"/>
                <a:cs typeface="Avenir Next Regular"/>
                <a:sym typeface="Wingdings"/>
              </a:rPr>
              <a:t>BdF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 </a:t>
            </a:r>
            <a:r>
              <a:rPr lang="fr-FR" sz="24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 N relativement petit  (&lt;5000) et peu de circonstances; évolution sur longue période mais 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jusqu’en 2000 au plus et sans évaluer l’évolution en fonction de l’âge </a:t>
            </a:r>
          </a:p>
          <a:p>
            <a:pPr marL="1371600" lvl="4" indent="-457200" algn="just">
              <a:buClr>
                <a:schemeClr val="accent1"/>
              </a:buClr>
              <a:buFont typeface="Arial"/>
              <a:buChar char="•"/>
            </a:pPr>
            <a:r>
              <a:rPr lang="fr-FR" sz="2400" dirty="0" err="1" smtClean="0">
                <a:latin typeface="Avenir Next Regular"/>
                <a:cs typeface="Avenir Next Regular"/>
                <a:sym typeface="Wingdings"/>
              </a:rPr>
              <a:t>Dherbécourt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 (2018) et d’autres depuis:</a:t>
            </a:r>
            <a:r>
              <a:rPr lang="fr-FR" sz="2400" dirty="0">
                <a:latin typeface="Avenir Next Regular"/>
                <a:cs typeface="Avenir Next Regular"/>
                <a:sym typeface="Wingdings"/>
              </a:rPr>
              <a:t> à partir des données fiscales de 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l’EDP </a:t>
            </a:r>
            <a:r>
              <a:rPr lang="fr-FR" sz="24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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 N grand et nombreuses circonstances; mais seulement depuis 2011</a:t>
            </a:r>
          </a:p>
          <a:p>
            <a:pPr marL="914400" lvl="4" indent="0" algn="just">
              <a:buClr>
                <a:schemeClr val="accent1"/>
              </a:buClr>
              <a:buNone/>
            </a:pPr>
            <a:r>
              <a:rPr lang="fr-FR" sz="24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 Alors qu’ils reflètent plus globalement le niveau de vie et se prêtent bien à des comparaisons à travers le temps</a:t>
            </a:r>
            <a:endParaRPr lang="en-US" dirty="0" smtClean="0">
              <a:latin typeface="Avenir Next Regular"/>
              <a:cs typeface="Avenir Next Regular"/>
              <a:sym typeface="Wingdings"/>
            </a:endParaRPr>
          </a:p>
          <a:p>
            <a:endParaRPr lang="fr-F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635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352697"/>
            <a:ext cx="8229600" cy="6204857"/>
          </a:xfrm>
        </p:spPr>
        <p:txBody>
          <a:bodyPr>
            <a:normAutofit/>
          </a:bodyPr>
          <a:lstStyle/>
          <a:p>
            <a:pPr marL="457200" lvl="2" indent="-457200">
              <a:buClr>
                <a:schemeClr val="accent1"/>
              </a:buClr>
            </a:pPr>
            <a:r>
              <a:rPr lang="fr-FR" sz="2800" b="1" dirty="0" smtClean="0">
                <a:latin typeface="Avenir Next Regular"/>
                <a:cs typeface="Avenir Next Regular"/>
                <a:sym typeface="Wingdings"/>
              </a:rPr>
              <a:t>Objectif </a:t>
            </a:r>
            <a:r>
              <a:rPr lang="fr-FR" sz="2800" dirty="0" smtClean="0">
                <a:latin typeface="Avenir Next Regular"/>
                <a:cs typeface="Avenir Next Regular"/>
                <a:sym typeface="Wingdings"/>
              </a:rPr>
              <a:t>de cette étude: </a:t>
            </a:r>
            <a:r>
              <a:rPr lang="fr-FR" dirty="0" smtClean="0">
                <a:latin typeface="Avenir Next Regular"/>
                <a:cs typeface="Avenir Next Regular"/>
                <a:sym typeface="Wingdings"/>
              </a:rPr>
              <a:t>Analyser sur longue période l’évolution de l’IC </a:t>
            </a:r>
            <a:r>
              <a:rPr lang="fr-FR" dirty="0">
                <a:latin typeface="Avenir Next Regular"/>
                <a:cs typeface="Avenir Next Regular"/>
                <a:sym typeface="Wingdings"/>
              </a:rPr>
              <a:t>en termes de niveau de </a:t>
            </a:r>
            <a:r>
              <a:rPr lang="fr-FR" dirty="0" smtClean="0">
                <a:latin typeface="Avenir Next Regular"/>
                <a:cs typeface="Avenir Next Regular"/>
                <a:sym typeface="Wingdings"/>
              </a:rPr>
              <a:t>vie et étudier l’importance relative de différentes circonstances </a:t>
            </a:r>
          </a:p>
          <a:p>
            <a:pPr lvl="2" indent="-342900">
              <a:buClr>
                <a:schemeClr val="accent1"/>
              </a:buClr>
              <a:buFont typeface="Wingdings" panose="05000000000000000000" pitchFamily="2" charset="2"/>
              <a:buChar char="à"/>
            </a:pPr>
            <a:r>
              <a:rPr lang="fr-FR" dirty="0" smtClean="0">
                <a:latin typeface="Avenir Next Regular"/>
                <a:cs typeface="Avenir Next Regular"/>
                <a:sym typeface="Wingdings"/>
              </a:rPr>
              <a:t>En fonction de l’âge et de la cohorte de naissance</a:t>
            </a:r>
          </a:p>
          <a:p>
            <a:pPr lvl="2" indent="-342900">
              <a:buClr>
                <a:schemeClr val="accent1"/>
              </a:buClr>
              <a:buFont typeface="Wingdings" panose="05000000000000000000" pitchFamily="2" charset="2"/>
              <a:buChar char="à"/>
            </a:pPr>
            <a:r>
              <a:rPr lang="fr-FR" dirty="0" smtClean="0">
                <a:latin typeface="Avenir Next Regular"/>
                <a:cs typeface="Avenir Next Regular"/>
                <a:sym typeface="Wingdings"/>
              </a:rPr>
              <a:t>A partir d’un large ensemble de circonstances</a:t>
            </a:r>
          </a:p>
          <a:p>
            <a:pPr lvl="2" indent="-342900">
              <a:buClr>
                <a:schemeClr val="accent1"/>
              </a:buClr>
              <a:buFont typeface="Wingdings" panose="05000000000000000000" pitchFamily="2" charset="2"/>
              <a:buChar char="à"/>
            </a:pPr>
            <a:endParaRPr lang="fr-FR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r>
              <a:rPr lang="fr-FR" sz="2800" dirty="0" smtClean="0">
                <a:latin typeface="Avenir Next Regular"/>
                <a:cs typeface="Avenir Next Regular"/>
                <a:sym typeface="Wingdings"/>
              </a:rPr>
              <a:t>On le fait à partir de </a:t>
            </a:r>
            <a:r>
              <a:rPr lang="fr-FR" sz="2800" b="1" dirty="0" smtClean="0">
                <a:latin typeface="Avenir Next Regular"/>
                <a:cs typeface="Avenir Next Regular"/>
                <a:sym typeface="Wingdings"/>
              </a:rPr>
              <a:t>l’EDP</a:t>
            </a:r>
            <a:r>
              <a:rPr lang="fr-FR" sz="2800" dirty="0" smtClean="0">
                <a:latin typeface="Avenir Next Regular"/>
                <a:cs typeface="Avenir Next Regular"/>
                <a:sym typeface="Wingdings"/>
              </a:rPr>
              <a:t>:</a:t>
            </a: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r>
              <a:rPr lang="fr-FR" sz="2400" u="sng" dirty="0" smtClean="0">
                <a:latin typeface="Avenir Next Regular"/>
                <a:cs typeface="Avenir Next Regular"/>
                <a:sym typeface="Wingdings"/>
              </a:rPr>
              <a:t>RP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 de 1968 à 1990: circonstances durant l’enfance</a:t>
            </a: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r>
              <a:rPr lang="fr-FR" sz="2400" u="sng" dirty="0" smtClean="0">
                <a:latin typeface="Avenir Next Regular"/>
                <a:cs typeface="Avenir Next Regular"/>
                <a:sym typeface="Wingdings"/>
              </a:rPr>
              <a:t>DADS</a:t>
            </a: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 de  1986 à 2017: salaire à l’âge adulte  </a:t>
            </a: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r>
              <a:rPr lang="fr-FR" sz="2800" b="1" dirty="0" smtClean="0">
                <a:latin typeface="Avenir Next Regular"/>
                <a:cs typeface="Avenir Next Regular"/>
                <a:sym typeface="Wingdings"/>
              </a:rPr>
              <a:t>Suite </a:t>
            </a:r>
            <a:r>
              <a:rPr lang="fr-FR" sz="2800" dirty="0" smtClean="0">
                <a:latin typeface="Avenir Next Regular"/>
                <a:cs typeface="Avenir Next Regular"/>
                <a:sym typeface="Wingdings"/>
              </a:rPr>
              <a:t>de la présentation: </a:t>
            </a:r>
          </a:p>
          <a:p>
            <a:pPr marL="914400" lvl="3" indent="-457200">
              <a:buClr>
                <a:schemeClr val="accent1"/>
              </a:buClr>
            </a:pP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Description des données et de l’échantillon (II) </a:t>
            </a:r>
          </a:p>
          <a:p>
            <a:pPr marL="914400" lvl="3" indent="-457200">
              <a:buClr>
                <a:schemeClr val="accent1"/>
              </a:buClr>
            </a:pP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Résultats préliminaires (III)</a:t>
            </a:r>
            <a:endParaRPr lang="fr-FR" sz="2400" dirty="0">
              <a:latin typeface="Avenir Next Regular"/>
              <a:cs typeface="Avenir Next Regular"/>
              <a:sym typeface="Wingdings"/>
            </a:endParaRP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529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74476"/>
            <a:ext cx="8229600" cy="817382"/>
          </a:xfrm>
        </p:spPr>
        <p:txBody>
          <a:bodyPr>
            <a:norm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II. Données et échantillon</a:t>
            </a:r>
            <a:endParaRPr lang="fr-FR" b="1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891858"/>
            <a:ext cx="8229600" cy="5747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indent="-457200">
              <a:buClr>
                <a:schemeClr val="accent1"/>
              </a:buClr>
            </a:pP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3 cohortes obs. à 2 RP successifs durant l’enfance:</a:t>
            </a:r>
          </a:p>
          <a:p>
            <a:pPr marL="457200" lvl="2" indent="-457200">
              <a:buClr>
                <a:schemeClr val="accent1"/>
              </a:buClr>
            </a:pPr>
            <a:endParaRPr lang="fr-FR" sz="2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508403"/>
              </p:ext>
            </p:extLst>
          </p:nvPr>
        </p:nvGraphicFramePr>
        <p:xfrm>
          <a:off x="770708" y="1463678"/>
          <a:ext cx="8072846" cy="48494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7777">
                  <a:extLst>
                    <a:ext uri="{9D8B030D-6E8A-4147-A177-3AD203B41FA5}">
                      <a16:colId xmlns:a16="http://schemas.microsoft.com/office/drawing/2014/main" val="1683877161"/>
                    </a:ext>
                  </a:extLst>
                </a:gridCol>
                <a:gridCol w="2018646">
                  <a:extLst>
                    <a:ext uri="{9D8B030D-6E8A-4147-A177-3AD203B41FA5}">
                      <a16:colId xmlns:a16="http://schemas.microsoft.com/office/drawing/2014/main" val="3616950678"/>
                    </a:ext>
                  </a:extLst>
                </a:gridCol>
                <a:gridCol w="2017777">
                  <a:extLst>
                    <a:ext uri="{9D8B030D-6E8A-4147-A177-3AD203B41FA5}">
                      <a16:colId xmlns:a16="http://schemas.microsoft.com/office/drawing/2014/main" val="2482547144"/>
                    </a:ext>
                  </a:extLst>
                </a:gridCol>
                <a:gridCol w="2018646">
                  <a:extLst>
                    <a:ext uri="{9D8B030D-6E8A-4147-A177-3AD203B41FA5}">
                      <a16:colId xmlns:a16="http://schemas.microsoft.com/office/drawing/2014/main" val="3399881914"/>
                    </a:ext>
                  </a:extLst>
                </a:gridCol>
              </a:tblGrid>
              <a:tr h="9168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C1 : 1961-67 (N=65.177)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Manquants 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 dirty="0">
                          <a:effectLst/>
                        </a:rPr>
                        <a:t>Vars foyer : 2%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 dirty="0">
                          <a:effectLst/>
                        </a:rPr>
                        <a:t>Vars paternelles : 5%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 dirty="0">
                          <a:effectLst/>
                        </a:rPr>
                        <a:t>Vars maternelles : 12%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C1 : 1968-74 (N=65.248)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Manquants 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foyer : 15%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paternelles : 18%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maternelles : 75%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C1 : 1975-81 (N=53.250)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Manquants 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 dirty="0">
                          <a:effectLst/>
                        </a:rPr>
                        <a:t>Vars foyer : 6%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 dirty="0">
                          <a:effectLst/>
                        </a:rPr>
                        <a:t>Vars paternelles : 7%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 dirty="0">
                          <a:effectLst/>
                        </a:rPr>
                        <a:t>Vars maternelles : 6%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77798836"/>
                  </a:ext>
                </a:extLst>
              </a:tr>
              <a:tr h="9168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RP68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Manquants 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foyer : 1%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paternelles : 4%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maternelles : 2% 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 à 7 ans (âge atteint dans l’année)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31801193"/>
                  </a:ext>
                </a:extLst>
              </a:tr>
              <a:tr h="9168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RP75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Manquants 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foyer : 10%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paternelles : 15%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maternelles : 95%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8 à 14 ans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 à 7 ans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51607166"/>
                  </a:ext>
                </a:extLst>
              </a:tr>
              <a:tr h="9168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RP82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Manquants 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foyer : 75%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paternelles : 77%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>
                          <a:effectLst/>
                        </a:rPr>
                        <a:t>Vars maternelles : 76%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8 à 14 ans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 à 7 ans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 </a:t>
                      </a:r>
                      <a:endParaRPr lang="fr-FR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4105556"/>
                  </a:ext>
                </a:extLst>
              </a:tr>
              <a:tr h="9168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RP90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Manquants :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 dirty="0">
                          <a:effectLst/>
                        </a:rPr>
                        <a:t>Vars foyer : 2%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 dirty="0">
                          <a:effectLst/>
                        </a:rPr>
                        <a:t>Vars paternelles : 10%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Calibri" panose="020F0502020204030204" pitchFamily="34" charset="0"/>
                        <a:buChar char="-"/>
                      </a:pPr>
                      <a:r>
                        <a:rPr lang="fr-FR" sz="1200" dirty="0">
                          <a:effectLst/>
                        </a:rPr>
                        <a:t>Vars maternelles : 2%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8 à 15 ans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fr-F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81848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6669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352698"/>
            <a:ext cx="8229600" cy="6286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indent="-457200">
              <a:buClr>
                <a:schemeClr val="accent1"/>
              </a:buClr>
            </a:pPr>
            <a:r>
              <a:rPr lang="fr-FR" sz="2800" b="1" dirty="0" smtClean="0">
                <a:latin typeface="Avenir Next Regular"/>
                <a:cs typeface="Avenir Next Regular"/>
                <a:sym typeface="Wingdings"/>
              </a:rPr>
              <a:t>Le fait d’utiliser 2 RP successifs permet:</a:t>
            </a:r>
          </a:p>
          <a:p>
            <a:pPr marL="0" lvl="2" indent="0">
              <a:buClr>
                <a:schemeClr val="accent1"/>
              </a:buClr>
              <a:buNone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d’amoindrir le nb. de valeurs manquantes liées en particulier au RP82 (et 75 pour les vars maternelles),</a:t>
            </a:r>
          </a:p>
          <a:p>
            <a:pPr marL="457200" lvl="3" indent="0">
              <a:buClr>
                <a:schemeClr val="accent1"/>
              </a:buClr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r>
              <a:rPr lang="fr-FR" sz="2400" dirty="0" smtClean="0">
                <a:latin typeface="Avenir Next Regular"/>
                <a:cs typeface="Avenir Next Regular"/>
                <a:sym typeface="Wingdings"/>
              </a:rPr>
              <a:t>tout en en observant les circonstances à des âges comparables à travers les cohortes.</a:t>
            </a:r>
          </a:p>
          <a:p>
            <a:pPr marL="1257300" lvl="4" indent="-342900">
              <a:buClr>
                <a:schemeClr val="accent1"/>
              </a:buClr>
              <a:buFont typeface="Wingdings" panose="05000000000000000000" pitchFamily="2" charset="2"/>
              <a:buChar char="è"/>
            </a:pPr>
            <a:r>
              <a:rPr lang="fr-FR" sz="2200" dirty="0">
                <a:latin typeface="Avenir Next Regular"/>
                <a:cs typeface="Avenir Next Regular"/>
                <a:sym typeface="Wingdings" panose="05000000000000000000" pitchFamily="2" charset="2"/>
              </a:rPr>
              <a:t>C</a:t>
            </a:r>
            <a:r>
              <a:rPr lang="fr-FR" sz="22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ela ne suffit pas: pour se faire, on n’utilise par ailleurs qu’une seule obs. </a:t>
            </a:r>
            <a:r>
              <a:rPr lang="fr-FR" sz="2200" dirty="0">
                <a:latin typeface="Avenir Next Regular"/>
                <a:cs typeface="Avenir Next Regular"/>
                <a:sym typeface="Wingdings" panose="05000000000000000000" pitchFamily="2" charset="2"/>
              </a:rPr>
              <a:t>au hasard</a:t>
            </a:r>
            <a:r>
              <a:rPr lang="fr-FR" sz="22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 sur 2 pour les enfants observés deux fois successivement : on aboutit à env. 50% d’obs. entre 1 et 7 ans et 50% entre 8 et 14 ans, peu importe la cohorte.</a:t>
            </a:r>
          </a:p>
          <a:p>
            <a:pPr marL="1257300" lvl="4" indent="-342900">
              <a:buClr>
                <a:schemeClr val="accent1"/>
              </a:buClr>
              <a:buFont typeface="Wingdings" panose="05000000000000000000" pitchFamily="2" charset="2"/>
              <a:buChar char="è"/>
            </a:pPr>
            <a:endParaRPr lang="fr-FR" sz="22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2800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2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59795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0" y="143691"/>
            <a:ext cx="8856617" cy="6495825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indent="-457200" algn="just">
              <a:buClr>
                <a:schemeClr val="accent1"/>
              </a:buClr>
            </a:pPr>
            <a:r>
              <a:rPr lang="fr-FR" sz="3400" b="1" dirty="0" smtClean="0">
                <a:latin typeface="Avenir Next Regular"/>
                <a:cs typeface="Avenir Next Regular"/>
                <a:sym typeface="Wingdings"/>
              </a:rPr>
              <a:t>Variables familiales ou relatives au foyer obtenues en 1968 en appariant les versions EDP et originale du RP68. </a:t>
            </a:r>
          </a:p>
          <a:p>
            <a:pPr marL="0" lvl="2" indent="0" algn="just">
              <a:buClr>
                <a:schemeClr val="accent1"/>
              </a:buClr>
              <a:buNone/>
            </a:pPr>
            <a:endParaRPr lang="fr-FR" sz="3400" b="1" dirty="0" smtClean="0">
              <a:latin typeface="Avenir Next Regular"/>
              <a:cs typeface="Avenir Next Regular"/>
              <a:sym typeface="Wingdings"/>
            </a:endParaRPr>
          </a:p>
          <a:p>
            <a:pPr marL="914400" lvl="3" indent="-457200" algn="just">
              <a:buClr>
                <a:schemeClr val="accent1"/>
              </a:buClr>
            </a:pPr>
            <a:r>
              <a:rPr lang="fr-FR" sz="3100" b="1" dirty="0" smtClean="0">
                <a:latin typeface="Avenir Next Regular"/>
                <a:cs typeface="Avenir Next Regular"/>
                <a:sym typeface="Wingdings"/>
              </a:rPr>
              <a:t>Objectif</a:t>
            </a:r>
            <a:r>
              <a:rPr lang="fr-FR" sz="3100" dirty="0" smtClean="0">
                <a:latin typeface="Avenir Next Regular"/>
                <a:cs typeface="Avenir Next Regular"/>
                <a:sym typeface="Wingdings"/>
              </a:rPr>
              <a:t>: </a:t>
            </a:r>
          </a:p>
          <a:p>
            <a:pPr marL="1257300" lvl="4" indent="-342900" algn="just">
              <a:buClr>
                <a:schemeClr val="accent1"/>
              </a:buClr>
              <a:buFontTx/>
              <a:buChar char="-"/>
            </a:pPr>
            <a:r>
              <a:rPr lang="fr-FR" sz="2600" dirty="0" smtClean="0">
                <a:latin typeface="Avenir Next Regular"/>
                <a:cs typeface="Avenir Next Regular"/>
                <a:sym typeface="Wingdings"/>
              </a:rPr>
              <a:t>comparabilité de C1 avec C2 et C3</a:t>
            </a:r>
          </a:p>
          <a:p>
            <a:pPr marL="1257300" lvl="4" indent="-342900" algn="just">
              <a:buClr>
                <a:schemeClr val="accent1"/>
              </a:buClr>
              <a:buFontTx/>
              <a:buChar char="-"/>
            </a:pPr>
            <a:r>
              <a:rPr lang="fr-FR" sz="2600" dirty="0" smtClean="0">
                <a:latin typeface="Avenir Next Regular"/>
                <a:cs typeface="Avenir Next Regular"/>
                <a:sym typeface="Wingdings"/>
              </a:rPr>
              <a:t>pouvoir comparer les circonstances maternelles à travers le temps (âge d’</a:t>
            </a:r>
            <a:r>
              <a:rPr lang="fr-FR" sz="2600" dirty="0" err="1" smtClean="0">
                <a:latin typeface="Avenir Next Regular"/>
                <a:cs typeface="Avenir Next Regular"/>
                <a:sym typeface="Wingdings"/>
              </a:rPr>
              <a:t>obs</a:t>
            </a:r>
            <a:r>
              <a:rPr lang="fr-FR" sz="2600" dirty="0" smtClean="0">
                <a:latin typeface="Avenir Next Regular"/>
                <a:cs typeface="Avenir Next Regular"/>
                <a:sym typeface="Wingdings"/>
              </a:rPr>
              <a:t>)</a:t>
            </a:r>
          </a:p>
          <a:p>
            <a:pPr marL="1714500" lvl="5" indent="-342900" algn="just">
              <a:buClr>
                <a:schemeClr val="accent1"/>
              </a:buClr>
              <a:buFont typeface="Wingdings" panose="05000000000000000000" pitchFamily="2" charset="2"/>
              <a:buChar char="à"/>
            </a:pPr>
            <a:r>
              <a:rPr lang="fr-FR" sz="2600" dirty="0" smtClean="0">
                <a:latin typeface="Avenir Next Regular"/>
                <a:cs typeface="Avenir Next Regular"/>
                <a:sym typeface="Wingdings"/>
              </a:rPr>
              <a:t>pas encore utilisés cependant car elles restent problématiques pour C2, d’autant que la source des valeurs manquantes n’est pas aléatoire dans ce cas femme CF</a:t>
            </a:r>
          </a:p>
          <a:p>
            <a:pPr marL="1714500" lvl="5" indent="-342900" algn="just">
              <a:buClr>
                <a:schemeClr val="accent1"/>
              </a:buClr>
              <a:buFont typeface="Wingdings" panose="05000000000000000000" pitchFamily="2" charset="2"/>
              <a:buChar char="à"/>
            </a:pPr>
            <a:r>
              <a:rPr lang="fr-FR" sz="26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oublier C2/MI/aller les chercher dans le RP90?</a:t>
            </a:r>
          </a:p>
          <a:p>
            <a:pPr marL="1714500" lvl="5" indent="-342900" algn="just">
              <a:buClr>
                <a:schemeClr val="accent1"/>
              </a:buClr>
              <a:buFont typeface="Wingdings" panose="05000000000000000000" pitchFamily="2" charset="2"/>
              <a:buChar char="à"/>
            </a:pPr>
            <a:endParaRPr lang="fr-FR" dirty="0" smtClean="0">
              <a:latin typeface="Avenir Next Regular"/>
              <a:cs typeface="Avenir Next Regular"/>
              <a:sym typeface="Wingdings" panose="05000000000000000000" pitchFamily="2" charset="2"/>
            </a:endParaRPr>
          </a:p>
          <a:p>
            <a:pPr marL="914400" lvl="3" indent="-457200" algn="just">
              <a:buClr>
                <a:schemeClr val="accent1"/>
              </a:buClr>
            </a:pPr>
            <a:r>
              <a:rPr lang="fr-FR" sz="3100" b="1" dirty="0" smtClean="0">
                <a:latin typeface="Avenir Next Regular"/>
                <a:cs typeface="Avenir Next Regular"/>
                <a:sym typeface="Wingdings"/>
              </a:rPr>
              <a:t>Moyen</a:t>
            </a:r>
            <a:r>
              <a:rPr lang="fr-FR" sz="3100" dirty="0" smtClean="0">
                <a:latin typeface="Avenir Next Regular"/>
                <a:cs typeface="Avenir Next Regular"/>
                <a:sym typeface="Wingdings"/>
              </a:rPr>
              <a:t>: </a:t>
            </a:r>
            <a:r>
              <a:rPr lang="fr-FR" sz="3100" dirty="0">
                <a:latin typeface="Avenir Next Regular"/>
                <a:cs typeface="Avenir Next Regular"/>
                <a:sym typeface="Wingdings" panose="05000000000000000000" pitchFamily="2" charset="2"/>
              </a:rPr>
              <a:t>a</a:t>
            </a:r>
            <a:r>
              <a:rPr lang="fr-FR" sz="31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ppariement déterministe</a:t>
            </a:r>
            <a:r>
              <a:rPr lang="fr-FR" sz="3100" dirty="0">
                <a:latin typeface="Avenir Next Regular"/>
                <a:cs typeface="Avenir Next Regular"/>
                <a:sym typeface="Wingdings" panose="05000000000000000000" pitchFamily="2" charset="2"/>
              </a:rPr>
              <a:t> </a:t>
            </a:r>
            <a:r>
              <a:rPr lang="fr-FR" sz="31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amélioré (</a:t>
            </a:r>
            <a:r>
              <a:rPr lang="fr-FR" sz="3100" b="1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ADA</a:t>
            </a:r>
            <a:r>
              <a:rPr lang="fr-FR" sz="31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) , nouvelle méthode </a:t>
            </a:r>
            <a:r>
              <a:rPr lang="fr-FR" sz="3100" dirty="0" smtClean="0">
                <a:latin typeface="Avenir Next Regular"/>
                <a:cs typeface="Avenir Next Regular"/>
                <a:sym typeface="Wingdings"/>
              </a:rPr>
              <a:t>d</a:t>
            </a:r>
            <a:r>
              <a:rPr lang="fr-FR" sz="31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éveloppée pour ce projet mais qui fera l’objet d’un papier méthodologique séparé</a:t>
            </a:r>
          </a:p>
          <a:p>
            <a:pPr marL="1371600" lvl="4" indent="-457200" algn="just">
              <a:buClr>
                <a:schemeClr val="accent1"/>
              </a:buClr>
              <a:buFontTx/>
              <a:buChar char="-"/>
            </a:pPr>
            <a:r>
              <a:rPr lang="fr-FR" sz="26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Appariement déterministe standard (ADS): n’apparie que les paires qui correspondent sur toutes les variables  effectue trop peu d’appariement (</a:t>
            </a:r>
            <a:r>
              <a:rPr lang="fr-FR" sz="2600" dirty="0" err="1" smtClean="0">
                <a:latin typeface="Avenir Next Regular"/>
                <a:cs typeface="Avenir Next Regular"/>
                <a:sym typeface="Wingdings" panose="05000000000000000000" pitchFamily="2" charset="2"/>
              </a:rPr>
              <a:t>bcp</a:t>
            </a:r>
            <a:r>
              <a:rPr lang="fr-FR" sz="26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 de faux &lt;0) et ne fait pas la différence entre désaccord réel et absence d’accord lié à une valeur manquante</a:t>
            </a:r>
          </a:p>
          <a:p>
            <a:pPr marL="1371600" lvl="4" indent="-457200" algn="just">
              <a:buClr>
                <a:schemeClr val="accent1"/>
              </a:buClr>
              <a:buFontTx/>
              <a:buChar char="-"/>
            </a:pPr>
            <a:r>
              <a:rPr lang="fr-FR" sz="26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Appariement statistique: calcule un score d’appariement pour chaque paire possible et apparie finalement les paires avec le plus haut score  très lourd en termes de calcul </a:t>
            </a:r>
            <a:r>
              <a:rPr lang="fr-FR" sz="2600" dirty="0">
                <a:latin typeface="Avenir Next Regular"/>
                <a:cs typeface="Avenir Next Regular"/>
                <a:sym typeface="Wingdings" panose="05000000000000000000" pitchFamily="2" charset="2"/>
              </a:rPr>
              <a:t>(&gt;10^12 </a:t>
            </a:r>
            <a:r>
              <a:rPr lang="fr-FR" sz="26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paires ici) et assez compliqué </a:t>
            </a:r>
          </a:p>
          <a:p>
            <a:pPr marL="1371600" lvl="4" indent="-457200" algn="just">
              <a:buClr>
                <a:schemeClr val="accent1"/>
              </a:buClr>
              <a:buFontTx/>
              <a:buChar char="-"/>
            </a:pPr>
            <a:r>
              <a:rPr lang="fr-FR" sz="2600" dirty="0" smtClean="0">
                <a:latin typeface="Avenir Next Regular"/>
                <a:cs typeface="Avenir Next Regular"/>
                <a:sym typeface="Wingdings" panose="05000000000000000000" pitchFamily="2" charset="2"/>
              </a:rPr>
              <a:t>ADA: remédie aux défauts de l’ADS en comparant de manière systématique l’ensemble des clefs d’appariement possibles (env. 10^4 ici) et apparie graduellement les paires de la plus convaincante à la moins convaincante</a:t>
            </a:r>
            <a:endParaRPr lang="fr-FR" sz="26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 algn="just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88204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352698"/>
            <a:ext cx="8229600" cy="6286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lvl="2" indent="-457200">
              <a:buClr>
                <a:schemeClr val="accent1"/>
              </a:buClr>
            </a:pPr>
            <a:r>
              <a:rPr lang="fr-FR" sz="2800" b="1" dirty="0" smtClean="0">
                <a:latin typeface="Avenir Next Regular"/>
                <a:cs typeface="Avenir Next Regular"/>
                <a:sym typeface="Wingdings"/>
              </a:rPr>
              <a:t>Règles de sélection de l’échantillon:</a:t>
            </a: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r>
              <a:rPr lang="fr-FR" sz="2200" b="1" dirty="0" smtClean="0">
                <a:latin typeface="Avenir Next Regular"/>
                <a:cs typeface="Avenir Next Regular"/>
                <a:sym typeface="Wingdings"/>
              </a:rPr>
              <a:t>Individus nés en 1961 et 1981</a:t>
            </a: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r>
              <a:rPr lang="fr-FR" sz="2200" b="1" dirty="0" smtClean="0">
                <a:latin typeface="Avenir Next Regular"/>
                <a:cs typeface="Avenir Next Regular"/>
                <a:sym typeface="Wingdings"/>
              </a:rPr>
              <a:t>Détectés </a:t>
            </a:r>
            <a:r>
              <a:rPr lang="fr-FR" sz="2200" b="1" dirty="0">
                <a:latin typeface="Avenir Next Regular"/>
                <a:cs typeface="Avenir Next Regular"/>
                <a:sym typeface="Wingdings"/>
              </a:rPr>
              <a:t>dans au moins </a:t>
            </a:r>
            <a:r>
              <a:rPr lang="fr-FR" sz="2200" b="1" dirty="0" smtClean="0">
                <a:latin typeface="Avenir Next Regular"/>
                <a:cs typeface="Avenir Next Regular"/>
                <a:sym typeface="Wingdings"/>
              </a:rPr>
              <a:t>1 RP parmi les 4 </a:t>
            </a:r>
            <a:r>
              <a:rPr lang="fr-FR" sz="2200" b="1" dirty="0">
                <a:latin typeface="Avenir Next Regular"/>
                <a:cs typeface="Avenir Next Regular"/>
                <a:sym typeface="Wingdings"/>
              </a:rPr>
              <a:t>de 1968 à </a:t>
            </a:r>
            <a:r>
              <a:rPr lang="fr-FR" sz="2200" b="1" dirty="0" smtClean="0">
                <a:latin typeface="Avenir Next Regular"/>
                <a:cs typeface="Avenir Next Regular"/>
                <a:sym typeface="Wingdings"/>
              </a:rPr>
              <a:t>90 :</a:t>
            </a:r>
            <a:endParaRPr lang="fr-FR" sz="2200" b="1" dirty="0">
              <a:latin typeface="Avenir Next Regular"/>
              <a:cs typeface="Avenir Next Regular"/>
              <a:sym typeface="Wingdings"/>
            </a:endParaRP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r>
              <a:rPr lang="fr-FR" b="1" dirty="0">
                <a:latin typeface="Avenir Next Regular"/>
                <a:cs typeface="Avenir Next Regular"/>
                <a:sym typeface="Wingdings"/>
              </a:rPr>
              <a:t>avant 14 </a:t>
            </a: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ans </a:t>
            </a:r>
            <a:r>
              <a:rPr lang="fr-FR" b="1" dirty="0">
                <a:latin typeface="Avenir Next Regular"/>
                <a:cs typeface="Avenir Next Regular"/>
                <a:sym typeface="Wingdings"/>
              </a:rPr>
              <a:t>(avant 15 ans pour 1990)</a:t>
            </a: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avec </a:t>
            </a:r>
            <a:r>
              <a:rPr lang="fr-FR" b="1" dirty="0">
                <a:latin typeface="Avenir Next Regular"/>
                <a:cs typeface="Avenir Next Regular"/>
                <a:sym typeface="Wingdings"/>
              </a:rPr>
              <a:t>un lien familial </a:t>
            </a: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déclaré (enfants </a:t>
            </a:r>
            <a:r>
              <a:rPr lang="fr-FR" b="1" dirty="0">
                <a:latin typeface="Avenir Next Regular"/>
                <a:cs typeface="Avenir Next Regular"/>
                <a:sym typeface="Wingdings"/>
              </a:rPr>
              <a:t>hors famille </a:t>
            </a: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exclus)</a:t>
            </a: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r>
              <a:rPr lang="fr-FR" sz="2200" b="1" dirty="0">
                <a:latin typeface="Avenir Next Regular"/>
                <a:cs typeface="Avenir Next Regular"/>
                <a:sym typeface="Wingdings"/>
              </a:rPr>
              <a:t>Détectés </a:t>
            </a:r>
            <a:r>
              <a:rPr lang="fr-FR" sz="2200" b="1" dirty="0" smtClean="0">
                <a:latin typeface="Avenir Next Regular"/>
                <a:cs typeface="Avenir Next Regular"/>
                <a:sym typeface="Wingdings"/>
              </a:rPr>
              <a:t>aussi dans le DADS :</a:t>
            </a:r>
            <a:endParaRPr lang="fr-FR" sz="2200" b="1" dirty="0">
              <a:latin typeface="Avenir Next Regular"/>
              <a:cs typeface="Avenir Next Regular"/>
              <a:sym typeface="Wingdings"/>
            </a:endParaRP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r>
              <a:rPr lang="fr-FR" b="1" dirty="0">
                <a:latin typeface="Avenir Next Regular"/>
                <a:cs typeface="Avenir Next Regular"/>
                <a:sym typeface="Wingdings"/>
              </a:rPr>
              <a:t>Entre 20 et 42 ans </a:t>
            </a: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Comme salarié du secteur privé (DADS pas comparable à travers le temps sinon)</a:t>
            </a: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« Installés » sur le marché du travail :</a:t>
            </a:r>
          </a:p>
          <a:p>
            <a:pPr marL="1371600" lvl="4" indent="-457200">
              <a:buClr>
                <a:schemeClr val="accent1"/>
              </a:buClr>
              <a:buFontTx/>
              <a:buChar char="-"/>
            </a:pP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1% des + petits </a:t>
            </a:r>
            <a:r>
              <a:rPr lang="fr-FR" b="1" dirty="0">
                <a:latin typeface="Avenir Next Regular"/>
                <a:cs typeface="Avenir Next Regular"/>
                <a:sym typeface="Wingdings"/>
              </a:rPr>
              <a:t>salaires </a:t>
            </a: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annuels exclu</a:t>
            </a:r>
          </a:p>
          <a:p>
            <a:pPr marL="914400" lvl="4" indent="0">
              <a:buClr>
                <a:schemeClr val="accent1"/>
              </a:buClr>
              <a:buNone/>
            </a:pPr>
            <a:r>
              <a:rPr lang="fr-FR" sz="1800" b="1" dirty="0" err="1" smtClean="0">
                <a:latin typeface="Avenir Next Regular"/>
                <a:cs typeface="Avenir Next Regular"/>
                <a:sym typeface="Wingdings"/>
              </a:rPr>
              <a:t>rq</a:t>
            </a:r>
            <a:r>
              <a:rPr lang="fr-FR" sz="1800" b="1" dirty="0" smtClean="0">
                <a:latin typeface="Avenir Next Regular"/>
                <a:cs typeface="Avenir Next Regular"/>
                <a:sym typeface="Wingdings"/>
              </a:rPr>
              <a:t>: pour les 1% plus hauts, on « </a:t>
            </a:r>
            <a:r>
              <a:rPr lang="fr-FR" sz="1800" b="1" dirty="0" err="1" smtClean="0">
                <a:latin typeface="Avenir Next Regular"/>
                <a:cs typeface="Avenir Next Regular"/>
                <a:sym typeface="Wingdings"/>
              </a:rPr>
              <a:t>winsorize</a:t>
            </a:r>
            <a:r>
              <a:rPr lang="fr-FR" sz="1800" b="1" dirty="0" smtClean="0">
                <a:latin typeface="Avenir Next Regular"/>
                <a:cs typeface="Avenir Next Regular"/>
                <a:sym typeface="Wingdings"/>
              </a:rPr>
              <a:t> » au lieu d’exclure car volatilité/erreur de mesure (salaires variables) qui ont un poids très élevé sur la variance</a:t>
            </a:r>
          </a:p>
          <a:p>
            <a:pPr marL="1371600" lvl="4" indent="-457200">
              <a:buClr>
                <a:schemeClr val="accent1"/>
              </a:buClr>
              <a:buFontTx/>
              <a:buChar char="-"/>
            </a:pP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Travaillant au moins 100h dans l’année</a:t>
            </a:r>
          </a:p>
          <a:p>
            <a:pPr marL="1371600" lvl="4" indent="-457200">
              <a:buClr>
                <a:schemeClr val="accent1"/>
              </a:buClr>
              <a:buFontTx/>
              <a:buChar char="-"/>
            </a:pP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Sur au moins dans 2 années successives</a:t>
            </a:r>
          </a:p>
          <a:p>
            <a:pPr marL="1371600" lvl="4" indent="-457200">
              <a:buClr>
                <a:schemeClr val="accent1"/>
              </a:buClr>
              <a:buFontTx/>
              <a:buChar char="-"/>
            </a:pPr>
            <a:r>
              <a:rPr lang="fr-FR" b="1" dirty="0" smtClean="0">
                <a:latin typeface="Avenir Next Regular"/>
                <a:cs typeface="Avenir Next Regular"/>
                <a:sym typeface="Wingdings"/>
              </a:rPr>
              <a:t>Dont l’âge médian de la cohorte (C1 à C3) est fixé </a:t>
            </a:r>
          </a:p>
          <a:p>
            <a:pPr marL="914400" lvl="3" indent="-457200">
              <a:buClr>
                <a:schemeClr val="accent1"/>
              </a:buClr>
              <a:buFontTx/>
              <a:buChar char="-"/>
            </a:pPr>
            <a:endParaRPr lang="fr-FR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928330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EB6DC1-09D4-9142-9B31-06F4AAC16A7F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424930"/>
            <a:ext cx="2133600" cy="365125"/>
          </a:xfrm>
        </p:spPr>
        <p:txBody>
          <a:bodyPr/>
          <a:lstStyle/>
          <a:p>
            <a:r>
              <a:rPr lang="fr-FR" dirty="0" smtClean="0"/>
              <a:t>16/11/2021</a:t>
            </a:r>
            <a:endParaRPr lang="en-US" dirty="0"/>
          </a:p>
        </p:txBody>
      </p:sp>
      <p:sp>
        <p:nvSpPr>
          <p:cNvPr id="9" name="Content Placeholder 7"/>
          <p:cNvSpPr txBox="1">
            <a:spLocks/>
          </p:cNvSpPr>
          <p:nvPr/>
        </p:nvSpPr>
        <p:spPr>
          <a:xfrm>
            <a:off x="770708" y="352698"/>
            <a:ext cx="8229600" cy="62868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2" indent="0">
              <a:buClr>
                <a:schemeClr val="accent1"/>
              </a:buClr>
              <a:buNone/>
            </a:pPr>
            <a:endParaRPr lang="fr-FR" sz="2800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2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0" lvl="2" indent="0">
              <a:buClr>
                <a:schemeClr val="accent1"/>
              </a:buClr>
              <a:buNone/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</a:pPr>
            <a:endParaRPr lang="fr-FR" sz="1800" b="1" dirty="0" smtClean="0">
              <a:latin typeface="Avenir Next Regular"/>
              <a:cs typeface="Avenir Next Regular"/>
              <a:sym typeface="Wingdings"/>
            </a:endParaRPr>
          </a:p>
          <a:p>
            <a:pPr marL="457200" lvl="3" indent="0">
              <a:buClr>
                <a:schemeClr val="accent1"/>
              </a:buClr>
              <a:buFont typeface="Arial"/>
              <a:buNone/>
            </a:pPr>
            <a:endParaRPr lang="fr-FR" sz="2400" dirty="0" smtClean="0">
              <a:latin typeface="Avenir Next Regular"/>
              <a:cs typeface="Avenir Next Regular"/>
              <a:sym typeface="Wingdings"/>
            </a:endParaRPr>
          </a:p>
          <a:p>
            <a:pPr marL="457200" lvl="2" indent="-457200">
              <a:buClr>
                <a:schemeClr val="accent1"/>
              </a:buClr>
              <a:buFontTx/>
              <a:buChar char="-"/>
            </a:pPr>
            <a:endParaRPr lang="fr-FR" sz="2800" dirty="0" smtClean="0">
              <a:latin typeface="Avenir Next Regular"/>
              <a:cs typeface="Avenir Next Regular"/>
              <a:sym typeface="Wingdings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977" y="270739"/>
            <a:ext cx="5360811" cy="6511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0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2368</TotalTime>
  <Words>1196</Words>
  <Application>Microsoft Office PowerPoint</Application>
  <PresentationFormat>Affichage à l'écran (4:3)</PresentationFormat>
  <Paragraphs>245</Paragraphs>
  <Slides>17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7" baseType="lpstr">
      <vt:lpstr>Arial</vt:lpstr>
      <vt:lpstr>Avenir Next Regular</vt:lpstr>
      <vt:lpstr>Calibri</vt:lpstr>
      <vt:lpstr>Calibri Light</vt:lpstr>
      <vt:lpstr>Cambria</vt:lpstr>
      <vt:lpstr>Century Gothic</vt:lpstr>
      <vt:lpstr>Times New Roman</vt:lpstr>
      <vt:lpstr>Wingdings</vt:lpstr>
      <vt:lpstr>Office Theme</vt:lpstr>
      <vt:lpstr>Document</vt:lpstr>
      <vt:lpstr>Journée Big_Stat  Inégalité des Chances: Circonstances dans l’Enfance et Revenu à l’Age Adulte dans l’EDP </vt:lpstr>
      <vt:lpstr>I. Introduction</vt:lpstr>
      <vt:lpstr>Présentation PowerPoint</vt:lpstr>
      <vt:lpstr>Présentation PowerPoint</vt:lpstr>
      <vt:lpstr>II. Données et échantillon</vt:lpstr>
      <vt:lpstr>Présentation PowerPoint</vt:lpstr>
      <vt:lpstr>Présentation PowerPoint</vt:lpstr>
      <vt:lpstr>Présentation PowerPoint</vt:lpstr>
      <vt:lpstr>Présentation PowerPoint</vt:lpstr>
      <vt:lpstr>III. Résultat</vt:lpstr>
      <vt:lpstr>Présentation PowerPoint</vt:lpstr>
      <vt:lpstr>Présentation PowerPoint</vt:lpstr>
      <vt:lpstr>III. Résultat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Geoffrey Teyssier</dc:creator>
  <cp:lastModifiedBy>admined</cp:lastModifiedBy>
  <cp:revision>70</cp:revision>
  <dcterms:created xsi:type="dcterms:W3CDTF">2017-11-16T08:20:39Z</dcterms:created>
  <dcterms:modified xsi:type="dcterms:W3CDTF">2021-11-16T09:52:28Z</dcterms:modified>
</cp:coreProperties>
</file>